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handoutMasterIdLst>
    <p:handoutMasterId r:id="rId29"/>
  </p:handoutMasterIdLst>
  <p:sldIdLst>
    <p:sldId id="286" r:id="rId2"/>
    <p:sldId id="287" r:id="rId3"/>
    <p:sldId id="294" r:id="rId4"/>
    <p:sldId id="295" r:id="rId5"/>
    <p:sldId id="268" r:id="rId6"/>
    <p:sldId id="269" r:id="rId7"/>
    <p:sldId id="275" r:id="rId8"/>
    <p:sldId id="272" r:id="rId9"/>
    <p:sldId id="285" r:id="rId10"/>
    <p:sldId id="284" r:id="rId11"/>
    <p:sldId id="283" r:id="rId12"/>
    <p:sldId id="281" r:id="rId13"/>
    <p:sldId id="282" r:id="rId14"/>
    <p:sldId id="290" r:id="rId15"/>
    <p:sldId id="292" r:id="rId16"/>
    <p:sldId id="291" r:id="rId17"/>
    <p:sldId id="293" r:id="rId18"/>
    <p:sldId id="296" r:id="rId19"/>
    <p:sldId id="273" r:id="rId20"/>
    <p:sldId id="288" r:id="rId21"/>
    <p:sldId id="271" r:id="rId22"/>
    <p:sldId id="276" r:id="rId23"/>
    <p:sldId id="277" r:id="rId24"/>
    <p:sldId id="278" r:id="rId25"/>
    <p:sldId id="279" r:id="rId26"/>
    <p:sldId id="289" r:id="rId27"/>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a:srgbClr val="385D8A"/>
    <a:srgbClr val="4BACC6"/>
    <a:srgbClr val="4F81BD"/>
    <a:srgbClr val="CC16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9486" autoAdjust="0"/>
  </p:normalViewPr>
  <p:slideViewPr>
    <p:cSldViewPr showGuides="1">
      <p:cViewPr>
        <p:scale>
          <a:sx n="90" d="100"/>
          <a:sy n="90" d="100"/>
        </p:scale>
        <p:origin x="-888" y="-330"/>
      </p:cViewPr>
      <p:guideLst>
        <p:guide orient="horz" pos="1842"/>
        <p:guide pos="2880"/>
      </p:guideLst>
    </p:cSldViewPr>
  </p:slideViewPr>
  <p:notesTextViewPr>
    <p:cViewPr>
      <p:scale>
        <a:sx n="1" d="1"/>
        <a:sy n="1" d="1"/>
      </p:scale>
      <p:origin x="0" y="0"/>
    </p:cViewPr>
  </p:notesTextViewPr>
  <p:sorterViewPr>
    <p:cViewPr>
      <p:scale>
        <a:sx n="142" d="100"/>
        <a:sy n="142" d="100"/>
      </p:scale>
      <p:origin x="0" y="192"/>
    </p:cViewPr>
  </p:sorterViewPr>
  <p:notesViewPr>
    <p:cSldViewPr showGuides="1">
      <p:cViewPr varScale="1">
        <p:scale>
          <a:sx n="85" d="100"/>
          <a:sy n="85" d="100"/>
        </p:scale>
        <p:origin x="-3786" y="-96"/>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r>
              <a:rPr lang="en-GB" smtClean="0"/>
              <a:t>Investigating research into EAP Assessment Literacy: implications and recommendations for the IFP and cross-curricular collaboration</a:t>
            </a:r>
            <a:endParaRPr lang="en-GB"/>
          </a:p>
        </p:txBody>
      </p:sp>
      <p:sp>
        <p:nvSpPr>
          <p:cNvPr id="3" name="Date Placeholder 2"/>
          <p:cNvSpPr>
            <a:spLocks noGrp="1"/>
          </p:cNvSpPr>
          <p:nvPr>
            <p:ph type="dt" sz="quarter" idx="1"/>
          </p:nvPr>
        </p:nvSpPr>
        <p:spPr>
          <a:xfrm>
            <a:off x="3774011" y="1"/>
            <a:ext cx="2887186" cy="496331"/>
          </a:xfrm>
          <a:prstGeom prst="rect">
            <a:avLst/>
          </a:prstGeom>
        </p:spPr>
        <p:txBody>
          <a:bodyPr vert="horz" lIns="91440" tIns="45720" rIns="91440" bIns="45720" rtlCol="0"/>
          <a:lstStyle>
            <a:lvl1pPr algn="r">
              <a:defRPr sz="1200"/>
            </a:lvl1pPr>
          </a:lstStyle>
          <a:p>
            <a:fld id="{C4D40944-B15D-448F-90E3-29091762E2B9}" type="datetimeFigureOut">
              <a:rPr lang="en-GB" smtClean="0"/>
              <a:t>19/07/2014</a:t>
            </a:fld>
            <a:endParaRPr lang="en-GB"/>
          </a:p>
        </p:txBody>
      </p:sp>
      <p:sp>
        <p:nvSpPr>
          <p:cNvPr id="4" name="Footer Placeholder 3"/>
          <p:cNvSpPr>
            <a:spLocks noGrp="1"/>
          </p:cNvSpPr>
          <p:nvPr>
            <p:ph type="ftr" sz="quarter" idx="2"/>
          </p:nvPr>
        </p:nvSpPr>
        <p:spPr>
          <a:xfrm>
            <a:off x="1" y="9428584"/>
            <a:ext cx="2887186" cy="496331"/>
          </a:xfrm>
          <a:prstGeom prst="rect">
            <a:avLst/>
          </a:prstGeom>
        </p:spPr>
        <p:txBody>
          <a:bodyPr vert="horz" lIns="91440" tIns="45720" rIns="91440" bIns="45720" rtlCol="0" anchor="b"/>
          <a:lstStyle>
            <a:lvl1pPr algn="l">
              <a:defRPr sz="1200"/>
            </a:lvl1pPr>
          </a:lstStyle>
          <a:p>
            <a:r>
              <a:rPr lang="en-GB" smtClean="0"/>
              <a:t>Anthony Manning - InForm Conference- University of Kent July 2014</a:t>
            </a:r>
            <a:endParaRPr lang="en-GB"/>
          </a:p>
        </p:txBody>
      </p:sp>
      <p:sp>
        <p:nvSpPr>
          <p:cNvPr id="5" name="Slide Number Placeholder 4"/>
          <p:cNvSpPr>
            <a:spLocks noGrp="1"/>
          </p:cNvSpPr>
          <p:nvPr>
            <p:ph type="sldNum" sz="quarter" idx="3"/>
          </p:nvPr>
        </p:nvSpPr>
        <p:spPr>
          <a:xfrm>
            <a:off x="3774011" y="9428584"/>
            <a:ext cx="2887186" cy="496331"/>
          </a:xfrm>
          <a:prstGeom prst="rect">
            <a:avLst/>
          </a:prstGeom>
        </p:spPr>
        <p:txBody>
          <a:bodyPr vert="horz" lIns="91440" tIns="45720" rIns="91440" bIns="45720" rtlCol="0" anchor="b"/>
          <a:lstStyle>
            <a:lvl1pPr algn="r">
              <a:defRPr sz="1200"/>
            </a:lvl1pPr>
          </a:lstStyle>
          <a:p>
            <a:fld id="{0B4053E3-B236-4432-9D14-9E42DBE2227C}" type="slidenum">
              <a:rPr lang="en-GB" smtClean="0"/>
              <a:t>‹#›</a:t>
            </a:fld>
            <a:endParaRPr lang="en-GB"/>
          </a:p>
        </p:txBody>
      </p:sp>
    </p:spTree>
    <p:extLst>
      <p:ext uri="{BB962C8B-B14F-4D97-AF65-F5344CB8AC3E}">
        <p14:creationId xmlns:p14="http://schemas.microsoft.com/office/powerpoint/2010/main" val="376740094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7186" cy="496331"/>
          </a:xfrm>
          <a:prstGeom prst="rect">
            <a:avLst/>
          </a:prstGeom>
        </p:spPr>
        <p:txBody>
          <a:bodyPr vert="horz" lIns="91440" tIns="45720" rIns="91440" bIns="45720" rtlCol="0"/>
          <a:lstStyle>
            <a:lvl1pPr algn="l">
              <a:defRPr sz="1200"/>
            </a:lvl1pPr>
          </a:lstStyle>
          <a:p>
            <a:r>
              <a:rPr lang="en-GB" smtClean="0"/>
              <a:t>Investigating research into EAP Assessment Literacy: implications and recommendations for the IFP and cross-curricular collaboration</a:t>
            </a:r>
            <a:endParaRPr lang="en-GB"/>
          </a:p>
        </p:txBody>
      </p:sp>
      <p:sp>
        <p:nvSpPr>
          <p:cNvPr id="3" name="Date Placeholder 2"/>
          <p:cNvSpPr>
            <a:spLocks noGrp="1"/>
          </p:cNvSpPr>
          <p:nvPr>
            <p:ph type="dt" idx="1"/>
          </p:nvPr>
        </p:nvSpPr>
        <p:spPr>
          <a:xfrm>
            <a:off x="3774011" y="1"/>
            <a:ext cx="2887186" cy="496331"/>
          </a:xfrm>
          <a:prstGeom prst="rect">
            <a:avLst/>
          </a:prstGeom>
        </p:spPr>
        <p:txBody>
          <a:bodyPr vert="horz" lIns="91440" tIns="45720" rIns="91440" bIns="45720" rtlCol="0"/>
          <a:lstStyle>
            <a:lvl1pPr algn="r">
              <a:defRPr sz="1200"/>
            </a:lvl1pPr>
          </a:lstStyle>
          <a:p>
            <a:fld id="{EBF9FCB5-A57A-4534-B75E-7E5D15C1FFFF}" type="datetimeFigureOut">
              <a:rPr lang="en-GB" smtClean="0"/>
              <a:t>19/07/2014</a:t>
            </a:fld>
            <a:endParaRPr lang="en-GB"/>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887186" cy="496331"/>
          </a:xfrm>
          <a:prstGeom prst="rect">
            <a:avLst/>
          </a:prstGeom>
        </p:spPr>
        <p:txBody>
          <a:bodyPr vert="horz" lIns="91440" tIns="45720" rIns="91440" bIns="45720" rtlCol="0" anchor="b"/>
          <a:lstStyle>
            <a:lvl1pPr algn="l">
              <a:defRPr sz="1200"/>
            </a:lvl1pPr>
          </a:lstStyle>
          <a:p>
            <a:r>
              <a:rPr lang="en-GB" smtClean="0"/>
              <a:t>Anthony Manning - InForm Conference- University of Kent July 2014</a:t>
            </a:r>
            <a:endParaRPr lang="en-GB"/>
          </a:p>
        </p:txBody>
      </p:sp>
      <p:sp>
        <p:nvSpPr>
          <p:cNvPr id="7" name="Slide Number Placeholder 6"/>
          <p:cNvSpPr>
            <a:spLocks noGrp="1"/>
          </p:cNvSpPr>
          <p:nvPr>
            <p:ph type="sldNum" sz="quarter" idx="5"/>
          </p:nvPr>
        </p:nvSpPr>
        <p:spPr>
          <a:xfrm>
            <a:off x="3774011" y="9428584"/>
            <a:ext cx="2887186" cy="496331"/>
          </a:xfrm>
          <a:prstGeom prst="rect">
            <a:avLst/>
          </a:prstGeom>
        </p:spPr>
        <p:txBody>
          <a:bodyPr vert="horz" lIns="91440" tIns="45720" rIns="91440" bIns="45720" rtlCol="0" anchor="b"/>
          <a:lstStyle>
            <a:lvl1pPr algn="r">
              <a:defRPr sz="1200"/>
            </a:lvl1pPr>
          </a:lstStyle>
          <a:p>
            <a:fld id="{53B2397C-C7CA-4E23-A9FB-D8C4EE5E3C69}" type="slidenum">
              <a:rPr lang="en-GB" smtClean="0"/>
              <a:t>‹#›</a:t>
            </a:fld>
            <a:endParaRPr lang="en-GB"/>
          </a:p>
        </p:txBody>
      </p:sp>
    </p:spTree>
    <p:extLst>
      <p:ext uri="{BB962C8B-B14F-4D97-AF65-F5344CB8AC3E}">
        <p14:creationId xmlns:p14="http://schemas.microsoft.com/office/powerpoint/2010/main" val="165502947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3B2397C-C7CA-4E23-A9FB-D8C4EE5E3C69}" type="slidenum">
              <a:rPr lang="en-GB" smtClean="0"/>
              <a:t>1</a:t>
            </a:fld>
            <a:endParaRPr lang="en-GB"/>
          </a:p>
        </p:txBody>
      </p:sp>
      <p:sp>
        <p:nvSpPr>
          <p:cNvPr id="5" name="Notes Placeholder 4"/>
          <p:cNvSpPr>
            <a:spLocks noGrp="1"/>
          </p:cNvSpPr>
          <p:nvPr>
            <p:ph type="body" sz="quarter" idx="11"/>
          </p:nvPr>
        </p:nvSpPr>
        <p:spPr/>
        <p:txBody>
          <a:bodyPr/>
          <a:lstStyle/>
          <a:p>
            <a:endParaRPr lang="en-GB" dirty="0"/>
          </a:p>
        </p:txBody>
      </p:sp>
      <p:sp>
        <p:nvSpPr>
          <p:cNvPr id="3" name="Footer Placeholder 2"/>
          <p:cNvSpPr>
            <a:spLocks noGrp="1"/>
          </p:cNvSpPr>
          <p:nvPr>
            <p:ph type="ftr" sz="quarter" idx="12"/>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3"/>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13403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10</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59218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11</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12</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3B2397C-C7CA-4E23-A9FB-D8C4EE5E3C69}" type="slidenum">
              <a:rPr lang="en-GB" smtClean="0"/>
              <a:t>13</a:t>
            </a:fld>
            <a:endParaRPr lang="en-GB"/>
          </a:p>
        </p:txBody>
      </p:sp>
      <p:sp>
        <p:nvSpPr>
          <p:cNvPr id="5" name="Notes Placeholder 4"/>
          <p:cNvSpPr>
            <a:spLocks noGrp="1"/>
          </p:cNvSpPr>
          <p:nvPr>
            <p:ph type="body" sz="quarter" idx="11"/>
          </p:nvPr>
        </p:nvSpPr>
        <p:spPr/>
        <p:txBody>
          <a:bodyPr/>
          <a:lstStyle/>
          <a:p>
            <a:endParaRPr lang="en-GB"/>
          </a:p>
        </p:txBody>
      </p:sp>
      <p:sp>
        <p:nvSpPr>
          <p:cNvPr id="6" name="Notes Placeholder 5"/>
          <p:cNvSpPr>
            <a:spLocks noGrp="1"/>
          </p:cNvSpPr>
          <p:nvPr>
            <p:ph type="body" idx="1"/>
          </p:nvPr>
        </p:nvSpPr>
        <p:spPr/>
        <p:txBody>
          <a:bodyPr/>
          <a:lstStyle/>
          <a:p>
            <a:endParaRPr lang="en-GB" dirty="0"/>
          </a:p>
        </p:txBody>
      </p:sp>
      <p:sp>
        <p:nvSpPr>
          <p:cNvPr id="3" name="Footer Placeholder 2"/>
          <p:cNvSpPr>
            <a:spLocks noGrp="1"/>
          </p:cNvSpPr>
          <p:nvPr>
            <p:ph type="ftr" sz="quarter" idx="12"/>
          </p:nvPr>
        </p:nvSpPr>
        <p:spPr/>
        <p:txBody>
          <a:bodyPr/>
          <a:lstStyle/>
          <a:p>
            <a:r>
              <a:rPr lang="en-GB" smtClean="0"/>
              <a:t>Anthony Manning - InForm Conference- University of Kent July 2014</a:t>
            </a:r>
            <a:endParaRPr lang="en-GB"/>
          </a:p>
        </p:txBody>
      </p:sp>
      <p:sp>
        <p:nvSpPr>
          <p:cNvPr id="7" name="Header Placeholder 6"/>
          <p:cNvSpPr>
            <a:spLocks noGrp="1"/>
          </p:cNvSpPr>
          <p:nvPr>
            <p:ph type="hdr" sz="quarter" idx="13"/>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3B2397C-C7CA-4E23-A9FB-D8C4EE5E3C69}" type="slidenum">
              <a:rPr lang="en-GB" smtClean="0"/>
              <a:t>14</a:t>
            </a:fld>
            <a:endParaRPr lang="en-GB"/>
          </a:p>
        </p:txBody>
      </p:sp>
      <p:sp>
        <p:nvSpPr>
          <p:cNvPr id="3" name="Footer Placeholder 2"/>
          <p:cNvSpPr>
            <a:spLocks noGrp="1"/>
          </p:cNvSpPr>
          <p:nvPr>
            <p:ph type="ftr" sz="quarter" idx="11"/>
          </p:nvPr>
        </p:nvSpPr>
        <p:spPr/>
        <p:txBody>
          <a:bodyPr/>
          <a:lstStyle/>
          <a:p>
            <a:r>
              <a:rPr lang="en-GB" smtClean="0"/>
              <a:t>Anthony Manning - InForm Conference- University of Kent July 2014</a:t>
            </a:r>
            <a:endParaRPr lang="en-GB"/>
          </a:p>
        </p:txBody>
      </p:sp>
      <p:sp>
        <p:nvSpPr>
          <p:cNvPr id="5" name="Header Placeholder 4"/>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15</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55809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16</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17</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18</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19</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3128532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20</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21</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22</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23</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24</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25</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26</a:t>
            </a:fld>
            <a:endParaRPr lang="en-GB" dirty="0"/>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13403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3</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312853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4</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312853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5</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408432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6</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55809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3B2397C-C7CA-4E23-A9FB-D8C4EE5E3C69}" type="slidenum">
              <a:rPr lang="en-GB" smtClean="0"/>
              <a:t>7</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264750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8</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67050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2397C-C7CA-4E23-A9FB-D8C4EE5E3C69}" type="slidenum">
              <a:rPr lang="en-GB" smtClean="0"/>
              <a:t>9</a:t>
            </a:fld>
            <a:endParaRPr lang="en-GB"/>
          </a:p>
        </p:txBody>
      </p:sp>
      <p:sp>
        <p:nvSpPr>
          <p:cNvPr id="5" name="Footer Placeholder 4"/>
          <p:cNvSpPr>
            <a:spLocks noGrp="1"/>
          </p:cNvSpPr>
          <p:nvPr>
            <p:ph type="ftr" sz="quarter" idx="11"/>
          </p:nvPr>
        </p:nvSpPr>
        <p:spPr/>
        <p:txBody>
          <a:bodyPr/>
          <a:lstStyle/>
          <a:p>
            <a:r>
              <a:rPr lang="en-GB" smtClean="0"/>
              <a:t>Anthony Manning - InForm Conference- University of Kent July 2014</a:t>
            </a:r>
            <a:endParaRPr lang="en-GB"/>
          </a:p>
        </p:txBody>
      </p:sp>
      <p:sp>
        <p:nvSpPr>
          <p:cNvPr id="6" name="Header Placeholder 5"/>
          <p:cNvSpPr>
            <a:spLocks noGrp="1"/>
          </p:cNvSpPr>
          <p:nvPr>
            <p:ph type="hdr" sz="quarter" idx="12"/>
          </p:nvPr>
        </p:nvSpPr>
        <p:spPr/>
        <p:txBody>
          <a:bodyPr/>
          <a:lstStyle/>
          <a:p>
            <a:r>
              <a:rPr lang="en-GB" smtClean="0"/>
              <a:t>Investigating research into EAP Assessment Literacy: implications and recommendations for the IFP and cross-curricular collaboration</a:t>
            </a:r>
            <a:endParaRPr lang="en-GB"/>
          </a:p>
        </p:txBody>
      </p:sp>
    </p:spTree>
    <p:extLst>
      <p:ext uri="{BB962C8B-B14F-4D97-AF65-F5344CB8AC3E}">
        <p14:creationId xmlns:p14="http://schemas.microsoft.com/office/powerpoint/2010/main" val="392508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55A02D1E-0882-4705-99DE-3D4F19D09413}" type="datetimeFigureOut">
              <a:rPr lang="en-GB" smtClean="0"/>
              <a:t>19/07/2014</a:t>
            </a:fld>
            <a:endParaRPr lang="en-GB"/>
          </a:p>
        </p:txBody>
      </p:sp>
      <p:sp>
        <p:nvSpPr>
          <p:cNvPr id="23" name="Slide Number Placeholder 22"/>
          <p:cNvSpPr>
            <a:spLocks noGrp="1"/>
          </p:cNvSpPr>
          <p:nvPr>
            <p:ph type="sldNum" sz="quarter" idx="11"/>
          </p:nvPr>
        </p:nvSpPr>
        <p:spPr/>
        <p:txBody>
          <a:bodyPr/>
          <a:lstStyle/>
          <a:p>
            <a:fld id="{F8A6EE9B-AE4D-44EB-B01D-11CE8C772F97}" type="slidenum">
              <a:rPr lang="en-GB" smtClean="0"/>
              <a:t>‹#›</a:t>
            </a:fld>
            <a:endParaRPr lang="en-GB"/>
          </a:p>
        </p:txBody>
      </p:sp>
      <p:sp>
        <p:nvSpPr>
          <p:cNvPr id="24" name="Footer Placeholder 23"/>
          <p:cNvSpPr>
            <a:spLocks noGrp="1"/>
          </p:cNvSpPr>
          <p:nvPr>
            <p:ph type="ftr" sz="quarter" idx="12"/>
          </p:nvPr>
        </p:nvSpPr>
        <p:spPr/>
        <p:txBody>
          <a:bodyPr/>
          <a:lstStyle/>
          <a:p>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02D1E-0882-4705-99DE-3D4F19D09413}" type="datetimeFigureOut">
              <a:rPr lang="en-GB" smtClean="0"/>
              <a:t>19/07/2014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6EE9B-AE4D-44EB-B01D-11CE8C772F97}" type="slidenum">
              <a:rPr lang="en-GB" smtClean="0"/>
              <a:t>‹#›</a:t>
            </a:fld>
            <a:endParaRPr lang="en-GB"/>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02D1E-0882-4705-99DE-3D4F19D09413}" type="datetimeFigureOut">
              <a:rPr lang="en-GB" smtClean="0"/>
              <a:t>19/07/2014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6EE9B-AE4D-44EB-B01D-11CE8C772F97}" type="slidenum">
              <a:rPr lang="en-GB" smtClean="0"/>
              <a:t>‹#›</a:t>
            </a:fld>
            <a:endParaRPr lang="en-GB"/>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55A02D1E-0882-4705-99DE-3D4F19D09413}" type="datetimeFigureOut">
              <a:rPr lang="en-GB" smtClean="0"/>
              <a:t>19/07/2014</a:t>
            </a:fld>
            <a:endParaRPr lang="en-GB"/>
          </a:p>
        </p:txBody>
      </p:sp>
      <p:sp>
        <p:nvSpPr>
          <p:cNvPr id="19" name="Slide Number Placeholder 18"/>
          <p:cNvSpPr>
            <a:spLocks noGrp="1"/>
          </p:cNvSpPr>
          <p:nvPr>
            <p:ph type="sldNum" sz="quarter" idx="15"/>
          </p:nvPr>
        </p:nvSpPr>
        <p:spPr/>
        <p:txBody>
          <a:bodyPr/>
          <a:lstStyle/>
          <a:p>
            <a:fld id="{F8A6EE9B-AE4D-44EB-B01D-11CE8C772F97}"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grpSp>
        <p:nvGrpSpPr>
          <p:cNvPr id="10" name="Group 9"/>
          <p:cNvGrpSpPr/>
          <p:nvPr userDrawn="1"/>
        </p:nvGrpSpPr>
        <p:grpSpPr>
          <a:xfrm>
            <a:off x="0" y="5085184"/>
            <a:ext cx="9144000" cy="1656184"/>
            <a:chOff x="0" y="4581128"/>
            <a:chExt cx="9324528" cy="2160240"/>
          </a:xfrm>
        </p:grpSpPr>
        <p:cxnSp>
          <p:nvCxnSpPr>
            <p:cNvPr id="11" name="Straight Connector 10"/>
            <p:cNvCxnSpPr/>
            <p:nvPr/>
          </p:nvCxnSpPr>
          <p:spPr>
            <a:xfrm flipV="1">
              <a:off x="0" y="5301208"/>
              <a:ext cx="9324528" cy="720081"/>
            </a:xfrm>
            <a:prstGeom prst="line">
              <a:avLst/>
            </a:prstGeom>
            <a:ln w="2540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4581128"/>
              <a:ext cx="9324528" cy="2160240"/>
            </a:xfrm>
            <a:prstGeom prst="line">
              <a:avLst/>
            </a:prstGeom>
            <a:ln w="254000">
              <a:solidFill>
                <a:schemeClr val="bg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445225"/>
              <a:ext cx="9324528" cy="576063"/>
            </a:xfrm>
            <a:prstGeom prst="line">
              <a:avLst/>
            </a:prstGeom>
            <a:ln w="254000">
              <a:solidFill>
                <a:schemeClr val="bg2">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55A02D1E-0882-4705-99DE-3D4F19D09413}" type="datetimeFigureOut">
              <a:rPr lang="en-GB" smtClean="0"/>
              <a:t>19/07/2014</a:t>
            </a:fld>
            <a:endParaRPr lang="en-GB"/>
          </a:p>
        </p:txBody>
      </p:sp>
      <p:sp>
        <p:nvSpPr>
          <p:cNvPr id="20" name="Slide Number Placeholder 19"/>
          <p:cNvSpPr>
            <a:spLocks noGrp="1"/>
          </p:cNvSpPr>
          <p:nvPr>
            <p:ph type="sldNum" sz="quarter" idx="11"/>
          </p:nvPr>
        </p:nvSpPr>
        <p:spPr/>
        <p:txBody>
          <a:bodyPr/>
          <a:lstStyle/>
          <a:p>
            <a:fld id="{F8A6EE9B-AE4D-44EB-B01D-11CE8C772F97}" type="slidenum">
              <a:rPr lang="en-GB" smtClean="0"/>
              <a:t>‹#›</a:t>
            </a:fld>
            <a:endParaRPr lang="en-GB"/>
          </a:p>
        </p:txBody>
      </p:sp>
      <p:sp>
        <p:nvSpPr>
          <p:cNvPr id="21" name="Footer Placeholder 20"/>
          <p:cNvSpPr>
            <a:spLocks noGrp="1"/>
          </p:cNvSpPr>
          <p:nvPr>
            <p:ph type="ftr" sz="quarter" idx="12"/>
          </p:nvPr>
        </p:nvSpPr>
        <p:spPr/>
        <p:txBody>
          <a:bodyPr/>
          <a:lstStyle/>
          <a:p>
            <a:endParaRPr lang="en-GB"/>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55A02D1E-0882-4705-99DE-3D4F19D09413}" type="datetimeFigureOut">
              <a:rPr lang="en-GB" smtClean="0"/>
              <a:t>19/07/2014</a:t>
            </a:fld>
            <a:endParaRPr lang="en-GB"/>
          </a:p>
        </p:txBody>
      </p:sp>
      <p:sp>
        <p:nvSpPr>
          <p:cNvPr id="25" name="Slide Number Placeholder 24"/>
          <p:cNvSpPr>
            <a:spLocks noGrp="1"/>
          </p:cNvSpPr>
          <p:nvPr>
            <p:ph type="sldNum" sz="quarter" idx="16"/>
          </p:nvPr>
        </p:nvSpPr>
        <p:spPr/>
        <p:txBody>
          <a:bodyPr/>
          <a:lstStyle/>
          <a:p>
            <a:fld id="{F8A6EE9B-AE4D-44EB-B01D-11CE8C772F97}" type="slidenum">
              <a:rPr lang="en-GB" smtClean="0"/>
              <a:t>‹#›</a:t>
            </a:fld>
            <a:endParaRPr lang="en-GB"/>
          </a:p>
        </p:txBody>
      </p:sp>
      <p:sp>
        <p:nvSpPr>
          <p:cNvPr id="26" name="Footer Placeholder 25"/>
          <p:cNvSpPr>
            <a:spLocks noGrp="1"/>
          </p:cNvSpPr>
          <p:nvPr>
            <p:ph type="ftr" sz="quarter" idx="17"/>
          </p:nvPr>
        </p:nvSpPr>
        <p:spPr/>
        <p:txBody>
          <a:bodyPr/>
          <a:lstStyle/>
          <a:p>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55A02D1E-0882-4705-99DE-3D4F19D09413}" type="datetimeFigureOut">
              <a:rPr lang="en-GB" smtClean="0"/>
              <a:t>19/07/2014</a:t>
            </a:fld>
            <a:endParaRPr lang="en-GB"/>
          </a:p>
        </p:txBody>
      </p:sp>
      <p:sp>
        <p:nvSpPr>
          <p:cNvPr id="24" name="Slide Number Placeholder 23"/>
          <p:cNvSpPr>
            <a:spLocks noGrp="1"/>
          </p:cNvSpPr>
          <p:nvPr>
            <p:ph type="sldNum" sz="quarter" idx="17"/>
          </p:nvPr>
        </p:nvSpPr>
        <p:spPr/>
        <p:txBody>
          <a:bodyPr/>
          <a:lstStyle/>
          <a:p>
            <a:fld id="{F8A6EE9B-AE4D-44EB-B01D-11CE8C772F97}" type="slidenum">
              <a:rPr lang="en-GB" smtClean="0"/>
              <a:t>‹#›</a:t>
            </a:fld>
            <a:endParaRPr lang="en-GB"/>
          </a:p>
        </p:txBody>
      </p:sp>
      <p:sp>
        <p:nvSpPr>
          <p:cNvPr id="29" name="Footer Placeholder 28"/>
          <p:cNvSpPr>
            <a:spLocks noGrp="1"/>
          </p:cNvSpPr>
          <p:nvPr>
            <p:ph type="ftr" sz="quarter" idx="18"/>
          </p:nvPr>
        </p:nvSpPr>
        <p:spPr/>
        <p:txBody>
          <a:bodyPr/>
          <a:lstStyle/>
          <a:p>
            <a:endParaRPr lang="en-GB"/>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55A02D1E-0882-4705-99DE-3D4F19D09413}" type="datetimeFigureOut">
              <a:rPr lang="en-GB" smtClean="0"/>
              <a:t>19/07/2014</a:t>
            </a:fld>
            <a:endParaRPr lang="en-GB"/>
          </a:p>
        </p:txBody>
      </p:sp>
      <p:sp>
        <p:nvSpPr>
          <p:cNvPr id="14" name="Slide Number Placeholder 13"/>
          <p:cNvSpPr>
            <a:spLocks noGrp="1"/>
          </p:cNvSpPr>
          <p:nvPr>
            <p:ph type="sldNum" sz="quarter" idx="11"/>
          </p:nvPr>
        </p:nvSpPr>
        <p:spPr/>
        <p:txBody>
          <a:bodyPr/>
          <a:lstStyle/>
          <a:p>
            <a:fld id="{F8A6EE9B-AE4D-44EB-B01D-11CE8C772F97}"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55A02D1E-0882-4705-99DE-3D4F19D09413}" type="datetimeFigureOut">
              <a:rPr lang="en-GB" smtClean="0"/>
              <a:t>19/07/2014</a:t>
            </a:fld>
            <a:endParaRPr lang="en-GB"/>
          </a:p>
        </p:txBody>
      </p:sp>
      <p:sp>
        <p:nvSpPr>
          <p:cNvPr id="12" name="Slide Number Placeholder 11"/>
          <p:cNvSpPr>
            <a:spLocks noGrp="1"/>
          </p:cNvSpPr>
          <p:nvPr>
            <p:ph type="sldNum" sz="quarter" idx="11"/>
          </p:nvPr>
        </p:nvSpPr>
        <p:spPr/>
        <p:txBody>
          <a:bodyPr/>
          <a:lstStyle/>
          <a:p>
            <a:fld id="{F8A6EE9B-AE4D-44EB-B01D-11CE8C772F97}" type="slidenum">
              <a:rPr lang="en-GB" smtClean="0"/>
              <a:t>‹#›</a:t>
            </a:fld>
            <a:endParaRPr lang="en-GB"/>
          </a:p>
        </p:txBody>
      </p:sp>
      <p:sp>
        <p:nvSpPr>
          <p:cNvPr id="13" name="Footer Placeholder 12"/>
          <p:cNvSpPr>
            <a:spLocks noGrp="1"/>
          </p:cNvSpPr>
          <p:nvPr>
            <p:ph type="ftr" sz="quarter" idx="12"/>
          </p:nvPr>
        </p:nvSpPr>
        <p:spPr/>
        <p:txBody>
          <a:bodyPr/>
          <a:lstStyle/>
          <a:p>
            <a:endParaRPr lang="en-GB"/>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55A02D1E-0882-4705-99DE-3D4F19D09413}" type="datetimeFigureOut">
              <a:rPr lang="en-GB" smtClean="0"/>
              <a:t>19/07/2014</a:t>
            </a:fld>
            <a:endParaRPr lang="en-GB"/>
          </a:p>
        </p:txBody>
      </p:sp>
      <p:sp>
        <p:nvSpPr>
          <p:cNvPr id="18" name="Slide Number Placeholder 17"/>
          <p:cNvSpPr>
            <a:spLocks noGrp="1"/>
          </p:cNvSpPr>
          <p:nvPr>
            <p:ph type="sldNum" sz="quarter" idx="16"/>
          </p:nvPr>
        </p:nvSpPr>
        <p:spPr/>
        <p:txBody>
          <a:bodyPr/>
          <a:lstStyle/>
          <a:p>
            <a:fld id="{F8A6EE9B-AE4D-44EB-B01D-11CE8C772F97}" type="slidenum">
              <a:rPr lang="en-GB" smtClean="0"/>
              <a:t>‹#›</a:t>
            </a:fld>
            <a:endParaRPr lang="en-GB"/>
          </a:p>
        </p:txBody>
      </p:sp>
      <p:sp>
        <p:nvSpPr>
          <p:cNvPr id="20" name="Footer Placeholder 19"/>
          <p:cNvSpPr>
            <a:spLocks noGrp="1"/>
          </p:cNvSpPr>
          <p:nvPr>
            <p:ph type="ftr" sz="quarter" idx="17"/>
          </p:nvPr>
        </p:nvSpPr>
        <p:spPr/>
        <p:txBody>
          <a:bodyPr/>
          <a:lstStyle/>
          <a:p>
            <a:endParaRPr lang="en-GB"/>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55A02D1E-0882-4705-99DE-3D4F19D09413}" type="datetimeFigureOut">
              <a:rPr lang="en-GB" smtClean="0"/>
              <a:t>19/07/2014</a:t>
            </a:fld>
            <a:endParaRPr lang="en-GB"/>
          </a:p>
        </p:txBody>
      </p:sp>
      <p:sp>
        <p:nvSpPr>
          <p:cNvPr id="20" name="Slide Number Placeholder 19"/>
          <p:cNvSpPr>
            <a:spLocks noGrp="1"/>
          </p:cNvSpPr>
          <p:nvPr>
            <p:ph type="sldNum" sz="quarter" idx="15"/>
          </p:nvPr>
        </p:nvSpPr>
        <p:spPr/>
        <p:txBody>
          <a:bodyPr/>
          <a:lstStyle/>
          <a:p>
            <a:fld id="{F8A6EE9B-AE4D-44EB-B01D-11CE8C772F97}" type="slidenum">
              <a:rPr lang="en-GB" smtClean="0"/>
              <a:t>‹#›</a:t>
            </a:fld>
            <a:endParaRPr lang="en-GB"/>
          </a:p>
        </p:txBody>
      </p:sp>
      <p:sp>
        <p:nvSpPr>
          <p:cNvPr id="21" name="Footer Placeholder 20"/>
          <p:cNvSpPr>
            <a:spLocks noGrp="1"/>
          </p:cNvSpPr>
          <p:nvPr>
            <p:ph type="ftr" sz="quarter" idx="16"/>
          </p:nvPr>
        </p:nvSpPr>
        <p:spPr/>
        <p:txBody>
          <a:bodyPr/>
          <a:lstStyle/>
          <a:p>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55A02D1E-0882-4705-99DE-3D4F19D09413}" type="datetimeFigureOut">
              <a:rPr lang="en-GB" smtClean="0"/>
              <a:t>19/07/2014</a:t>
            </a:fld>
            <a:endParaRPr lang="en-GB"/>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F8A6EE9B-AE4D-44EB-B01D-11CE8C772F97}" type="slidenum">
              <a:rPr lang="en-GB" smtClean="0"/>
              <a:t>‹#›</a:t>
            </a:fld>
            <a:endParaRPr lang="en-GB"/>
          </a:p>
        </p:txBody>
      </p:sp>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20272" y="260648"/>
            <a:ext cx="1782762"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p:transition>
  <p:timing>
    <p:tnLst>
      <p:par>
        <p:cTn id="1" dur="indefinite" restart="never" nodeType="tmRoot"/>
      </p:par>
    </p:tnLst>
  </p:timing>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www.google.co.uk/url?sa=i&amp;rct=j&amp;q=&amp;esrc=s&amp;frm=1&amp;source=images&amp;cd=&amp;cad=rja&amp;uact=8&amp;docid=Xy7daQY9-4d-_M&amp;tbnid=6DXAkNuE25opuM:&amp;ved=0CAUQjRw&amp;url=http://www.hfea.gov.uk/6676.html&amp;ei=_u7IU622N-el0QXQvIDoBA&amp;bvm=bv.71198958,d.ZGU&amp;psig=AFQjCNGwXu6f4yNJD9oBBctT-jCvfig5GA&amp;ust=140576370256765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4.wdp"/><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sislink.aut.ac.nz/wp-content/uploads/2012/05/Blog3.1.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204864"/>
            <a:ext cx="8208912" cy="936104"/>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23528" y="774577"/>
            <a:ext cx="8791574" cy="2438399"/>
          </a:xfrm>
        </p:spPr>
        <p:txBody>
          <a:bodyPr>
            <a:normAutofit fontScale="90000"/>
          </a:bodyPr>
          <a:lstStyle/>
          <a:p>
            <a:r>
              <a:rPr lang="en-GB" sz="5500" dirty="0">
                <a:solidFill>
                  <a:schemeClr val="tx1"/>
                </a:solidFill>
              </a:rPr>
              <a:t/>
            </a:r>
            <a:br>
              <a:rPr lang="en-GB" sz="5500" dirty="0">
                <a:solidFill>
                  <a:schemeClr val="tx1"/>
                </a:solidFill>
              </a:rPr>
            </a:br>
            <a:r>
              <a:rPr lang="en-GB" sz="5500" dirty="0" smtClean="0">
                <a:solidFill>
                  <a:schemeClr val="tx1"/>
                </a:solidFill>
              </a:rPr>
              <a:t/>
            </a:r>
            <a:br>
              <a:rPr lang="en-GB" sz="5500" dirty="0" smtClean="0">
                <a:solidFill>
                  <a:schemeClr val="tx1"/>
                </a:solidFill>
              </a:rPr>
            </a:br>
            <a:r>
              <a:rPr lang="en-GB" sz="5500" dirty="0" smtClean="0">
                <a:solidFill>
                  <a:schemeClr val="tx1"/>
                </a:solidFill>
              </a:rPr>
              <a:t/>
            </a:r>
            <a:br>
              <a:rPr lang="en-GB" sz="5500" dirty="0" smtClean="0">
                <a:solidFill>
                  <a:schemeClr val="tx1"/>
                </a:solidFill>
              </a:rPr>
            </a:br>
            <a:r>
              <a:rPr lang="en-GB" sz="5500" dirty="0" smtClean="0">
                <a:solidFill>
                  <a:schemeClr val="tx1"/>
                </a:solidFill>
              </a:rPr>
              <a:t/>
            </a:r>
            <a:br>
              <a:rPr lang="en-GB" sz="5500" dirty="0" smtClean="0">
                <a:solidFill>
                  <a:schemeClr val="tx1"/>
                </a:solidFill>
              </a:rPr>
            </a:br>
            <a:r>
              <a:rPr lang="en-GB" sz="5500" dirty="0">
                <a:solidFill>
                  <a:schemeClr val="tx1"/>
                </a:solidFill>
              </a:rPr>
              <a:t/>
            </a:r>
            <a:br>
              <a:rPr lang="en-GB" sz="5500" dirty="0">
                <a:solidFill>
                  <a:schemeClr val="tx1"/>
                </a:solidFill>
              </a:rPr>
            </a:br>
            <a:r>
              <a:rPr lang="en-GB" sz="5500" dirty="0" smtClean="0">
                <a:solidFill>
                  <a:schemeClr val="tx1"/>
                </a:solidFill>
              </a:rPr>
              <a:t/>
            </a:r>
            <a:br>
              <a:rPr lang="en-GB" sz="5500" dirty="0" smtClean="0">
                <a:solidFill>
                  <a:schemeClr val="tx1"/>
                </a:solidFill>
              </a:rPr>
            </a:br>
            <a:r>
              <a:rPr lang="en-GB" sz="4900" dirty="0" smtClean="0">
                <a:solidFill>
                  <a:schemeClr val="bg2">
                    <a:lumMod val="40000"/>
                    <a:lumOff val="60000"/>
                  </a:schemeClr>
                </a:solidFill>
              </a:rPr>
              <a:t>Investigating </a:t>
            </a:r>
            <a:r>
              <a:rPr lang="en-GB" sz="4900" dirty="0">
                <a:solidFill>
                  <a:schemeClr val="bg2">
                    <a:lumMod val="40000"/>
                    <a:lumOff val="60000"/>
                  </a:schemeClr>
                </a:solidFill>
              </a:rPr>
              <a:t>research into EAP Assessment Literacy: </a:t>
            </a:r>
            <a:r>
              <a:rPr lang="en-GB" sz="4900" dirty="0" smtClean="0">
                <a:solidFill>
                  <a:schemeClr val="bg2">
                    <a:lumMod val="40000"/>
                    <a:lumOff val="60000"/>
                  </a:schemeClr>
                </a:solidFill>
              </a:rPr>
              <a:t/>
            </a:r>
            <a:br>
              <a:rPr lang="en-GB" sz="4900" dirty="0" smtClean="0">
                <a:solidFill>
                  <a:schemeClr val="bg2">
                    <a:lumMod val="40000"/>
                    <a:lumOff val="60000"/>
                  </a:schemeClr>
                </a:solidFill>
              </a:rPr>
            </a:br>
            <a:r>
              <a:rPr lang="en-GB" sz="3600" dirty="0" smtClean="0">
                <a:solidFill>
                  <a:schemeClr val="tx1"/>
                </a:solidFill>
              </a:rPr>
              <a:t>implications </a:t>
            </a:r>
            <a:r>
              <a:rPr lang="en-GB" sz="3600" dirty="0">
                <a:solidFill>
                  <a:schemeClr val="tx1"/>
                </a:solidFill>
              </a:rPr>
              <a:t>and recommendations for  the IFP and cross-curricular collaboration </a:t>
            </a:r>
          </a:p>
        </p:txBody>
      </p:sp>
      <p:sp>
        <p:nvSpPr>
          <p:cNvPr id="9" name="Subtitle 2"/>
          <p:cNvSpPr txBox="1">
            <a:spLocks/>
          </p:cNvSpPr>
          <p:nvPr/>
        </p:nvSpPr>
        <p:spPr>
          <a:xfrm>
            <a:off x="395536" y="5156546"/>
            <a:ext cx="4572000" cy="136879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10000"/>
              </a:lnSpc>
              <a:spcBef>
                <a:spcPts val="0"/>
              </a:spcBef>
            </a:pPr>
            <a:r>
              <a:rPr lang="en-GB" sz="2400" b="1" spc="0" dirty="0" smtClean="0"/>
              <a:t>Dr Anthony Manning</a:t>
            </a:r>
          </a:p>
          <a:p>
            <a:r>
              <a:rPr lang="en-GB" sz="2400" b="1" spc="0" dirty="0" smtClean="0"/>
              <a:t>a.manning@kent.ac.uk</a:t>
            </a:r>
          </a:p>
          <a:p>
            <a:endParaRPr lang="en-GB" sz="2400" b="1" spc="0" dirty="0"/>
          </a:p>
        </p:txBody>
      </p:sp>
    </p:spTree>
    <p:extLst>
      <p:ext uri="{BB962C8B-B14F-4D97-AF65-F5344CB8AC3E}">
        <p14:creationId xmlns:p14="http://schemas.microsoft.com/office/powerpoint/2010/main" val="848447047"/>
      </p:ext>
    </p:extLst>
  </p:cSld>
  <p:clrMapOvr>
    <a:masterClrMapping/>
  </p:clrMapOvr>
  <p:transition spd="slow">
    <p:wipe/>
  </p:transition>
  <p:timing>
    <p:tnLst>
      <p:par>
        <p:cTn id="1" dur="indefinite" restart="never" nodeType="tmRoot"/>
      </p:par>
    </p:tnLst>
  </p:timing>
  <p:extLst mod="1">
    <p:ext uri="{E180D4A7-C9FB-4DFB-919C-405C955672EB}">
      <p14:showEvtLst xmlns:p14="http://schemas.microsoft.com/office/powerpoint/2010/main">
        <p14:playEvt time="0" objId="15"/>
        <p14:playEvt time="8360" objId="16"/>
        <p14:stopEvt time="8658" objId="15"/>
        <p14:stopEvt time="30145" objId="1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grpSp>
        <p:nvGrpSpPr>
          <p:cNvPr id="5" name="Group 4"/>
          <p:cNvGrpSpPr/>
          <p:nvPr/>
        </p:nvGrpSpPr>
        <p:grpSpPr>
          <a:xfrm>
            <a:off x="450576" y="1262669"/>
            <a:ext cx="5259121" cy="4758619"/>
            <a:chOff x="306560" y="290705"/>
            <a:chExt cx="5259121" cy="4758619"/>
          </a:xfrm>
        </p:grpSpPr>
        <p:pic>
          <p:nvPicPr>
            <p:cNvPr id="5122"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19" t="1572" r="1601" b="85156"/>
            <a:stretch/>
          </p:blipFill>
          <p:spPr bwMode="auto">
            <a:xfrm>
              <a:off x="306560" y="290705"/>
              <a:ext cx="5259121" cy="86154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25884" r="1600" b="69198"/>
            <a:stretch/>
          </p:blipFill>
          <p:spPr bwMode="auto">
            <a:xfrm>
              <a:off x="306560" y="1310181"/>
              <a:ext cx="5259121" cy="319293"/>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35127" r="1600" b="59674"/>
            <a:stretch/>
          </p:blipFill>
          <p:spPr bwMode="auto">
            <a:xfrm>
              <a:off x="306560" y="1787405"/>
              <a:ext cx="5259121" cy="337538"/>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44967" r="1600" b="49741"/>
            <a:stretch/>
          </p:blipFill>
          <p:spPr bwMode="auto">
            <a:xfrm>
              <a:off x="306560" y="2282874"/>
              <a:ext cx="5259121" cy="34356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54819" r="1600" b="40214"/>
            <a:stretch/>
          </p:blipFill>
          <p:spPr bwMode="auto">
            <a:xfrm>
              <a:off x="306560" y="2784365"/>
              <a:ext cx="5259121" cy="322419"/>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64264" r="1600" b="30525"/>
            <a:stretch/>
          </p:blipFill>
          <p:spPr bwMode="auto">
            <a:xfrm>
              <a:off x="306560" y="3264715"/>
              <a:ext cx="5259121" cy="338275"/>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73954" r="1600" b="21242"/>
            <a:stretch/>
          </p:blipFill>
          <p:spPr bwMode="auto">
            <a:xfrm>
              <a:off x="306560" y="3760921"/>
              <a:ext cx="5259121" cy="311848"/>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83400" r="1600" b="11389"/>
            <a:stretch/>
          </p:blipFill>
          <p:spPr bwMode="auto">
            <a:xfrm>
              <a:off x="306560" y="4230700"/>
              <a:ext cx="5259121" cy="338274"/>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020" t="93334" r="1600" b="1699"/>
            <a:stretch/>
          </p:blipFill>
          <p:spPr bwMode="auto">
            <a:xfrm>
              <a:off x="306560" y="4726905"/>
              <a:ext cx="5259121" cy="322419"/>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Title 2"/>
          <p:cNvSpPr txBox="1">
            <a:spLocks/>
          </p:cNvSpPr>
          <p:nvPr/>
        </p:nvSpPr>
        <p:spPr>
          <a:xfrm>
            <a:off x="491440" y="188640"/>
            <a:ext cx="8113008" cy="1066800"/>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GB" dirty="0" smtClean="0"/>
              <a:t>Interview Structure</a:t>
            </a:r>
            <a:endParaRPr lang="en-GB" dirty="0"/>
          </a:p>
        </p:txBody>
      </p:sp>
      <p:sp>
        <p:nvSpPr>
          <p:cNvPr id="16" name="TextBox 15"/>
          <p:cNvSpPr txBox="1"/>
          <p:nvPr/>
        </p:nvSpPr>
        <p:spPr>
          <a:xfrm>
            <a:off x="5940152" y="1071021"/>
            <a:ext cx="2952328" cy="4878259"/>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skills, strengths and weaknesses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Approaches </a:t>
            </a:r>
            <a:r>
              <a:rPr lang="en-GB" sz="1100" dirty="0">
                <a:latin typeface="Arial" panose="020B0604020202020204" pitchFamily="34" charset="0"/>
                <a:cs typeface="Arial" panose="020B0604020202020204" pitchFamily="34" charset="0"/>
              </a:rPr>
              <a:t>to EAP testing and assessment design </a:t>
            </a:r>
            <a:endParaRPr lang="en-GB" sz="11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Views on/ experience of validity and reliability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Practices involving analysis and interpretation of the results and scores of EAP tests and </a:t>
            </a:r>
            <a:r>
              <a:rPr lang="en-GB" sz="1100" dirty="0" smtClean="0">
                <a:latin typeface="Arial" panose="020B0604020202020204" pitchFamily="34" charset="0"/>
                <a:cs typeface="Arial" panose="020B0604020202020204" pitchFamily="34" charset="0"/>
              </a:rPr>
              <a:t>assessments</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Consideration of ethics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Influence of research and other resources for the purpose of EAP testing and assessment on EAP teacher Assessment practices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p>
          <a:p>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69455">
            <a:off x="6358454" y="4868834"/>
            <a:ext cx="2289795" cy="13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7490" y="5698869"/>
            <a:ext cx="871051" cy="85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5516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Research design, methods &amp; analysis</a:t>
            </a:r>
            <a:endParaRPr lang="en-GB" dirty="0"/>
          </a:p>
        </p:txBody>
      </p:sp>
      <p:grpSp>
        <p:nvGrpSpPr>
          <p:cNvPr id="5" name="Group 4"/>
          <p:cNvGrpSpPr/>
          <p:nvPr/>
        </p:nvGrpSpPr>
        <p:grpSpPr>
          <a:xfrm>
            <a:off x="0" y="5085184"/>
            <a:ext cx="9324528" cy="2160240"/>
            <a:chOff x="0" y="4581128"/>
            <a:chExt cx="9324528" cy="2160240"/>
          </a:xfrm>
        </p:grpSpPr>
        <p:cxnSp>
          <p:nvCxnSpPr>
            <p:cNvPr id="6" name="Straight Connector 5"/>
            <p:cNvCxnSpPr/>
            <p:nvPr/>
          </p:nvCxnSpPr>
          <p:spPr>
            <a:xfrm flipV="1">
              <a:off x="0" y="5301208"/>
              <a:ext cx="9107488" cy="720080"/>
            </a:xfrm>
            <a:prstGeom prst="line">
              <a:avLst/>
            </a:prstGeom>
            <a:ln w="2540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4581128"/>
              <a:ext cx="9324528" cy="2160240"/>
            </a:xfrm>
            <a:prstGeom prst="line">
              <a:avLst/>
            </a:prstGeom>
            <a:ln w="254000">
              <a:solidFill>
                <a:schemeClr val="bg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445224"/>
              <a:ext cx="9107488" cy="576064"/>
            </a:xfrm>
            <a:prstGeom prst="line">
              <a:avLst/>
            </a:prstGeom>
            <a:ln w="254000">
              <a:solidFill>
                <a:schemeClr val="bg2">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7" y="2132856"/>
            <a:ext cx="4294817" cy="28083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686"/>
          <a:stretch/>
        </p:blipFill>
        <p:spPr bwMode="auto">
          <a:xfrm>
            <a:off x="4741696" y="2132856"/>
            <a:ext cx="4294800" cy="2808312"/>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386231" y="1628800"/>
            <a:ext cx="6308303" cy="3401024"/>
          </a:xfrm>
          <a:prstGeom prst="rect">
            <a:avLst/>
          </a:prstGeom>
          <a:noFill/>
          <a:ln>
            <a:noFill/>
          </a:ln>
          <a:effectLst>
            <a:glow rad="9398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2771800" y="2045473"/>
            <a:ext cx="3497912" cy="2319631"/>
            <a:chOff x="2957344" y="2012510"/>
            <a:chExt cx="3168352" cy="2439977"/>
          </a:xfrm>
        </p:grpSpPr>
        <p:sp>
          <p:nvSpPr>
            <p:cNvPr id="2" name="Isosceles Triangle 1"/>
            <p:cNvSpPr/>
            <p:nvPr/>
          </p:nvSpPr>
          <p:spPr>
            <a:xfrm rot="10800000">
              <a:off x="2957344" y="2012510"/>
              <a:ext cx="3168352" cy="2439977"/>
            </a:xfrm>
            <a:prstGeom prst="triangl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p>
          </p:txBody>
        </p:sp>
        <p:sp>
          <p:nvSpPr>
            <p:cNvPr id="9" name="TextBox 8"/>
            <p:cNvSpPr txBox="1"/>
            <p:nvPr/>
          </p:nvSpPr>
          <p:spPr>
            <a:xfrm>
              <a:off x="3563888" y="2492896"/>
              <a:ext cx="2088232" cy="369332"/>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TRIANGULATION</a:t>
              </a:r>
              <a:endParaRPr lang="en-GB"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0461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0 L 0.25 0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027"/>
                                        </p:tgtEl>
                                        <p:attrNameLst>
                                          <p:attrName>ppt_x</p:attrName>
                                          <p:attrName>ppt_y</p:attrName>
                                        </p:attrNameLst>
                                      </p:cBhvr>
                                    </p:animMotion>
                                  </p:childTnLst>
                                </p:cTn>
                              </p:par>
                            </p:childTnLst>
                          </p:cTn>
                        </p:par>
                        <p:par>
                          <p:cTn id="10" fill="hold">
                            <p:stCondLst>
                              <p:cond delay="4000"/>
                            </p:stCondLst>
                            <p:childTnLst>
                              <p:par>
                                <p:cTn id="11" presetID="9"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1500"/>
                                        <p:tgtEl>
                                          <p:spTgt spid="11"/>
                                        </p:tgtEl>
                                      </p:cBhvr>
                                    </p:animEffect>
                                  </p:childTnLst>
                                </p:cTn>
                              </p:par>
                            </p:childTnLst>
                          </p:cTn>
                        </p:par>
                        <p:par>
                          <p:cTn id="14" fill="hold">
                            <p:stCondLst>
                              <p:cond delay="5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Research design, methods &amp; analysis</a:t>
            </a:r>
            <a:endParaRPr lang="en-GB" dirty="0"/>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5"/>
          <p:cNvGrpSpPr/>
          <p:nvPr/>
        </p:nvGrpSpPr>
        <p:grpSpPr>
          <a:xfrm rot="410638">
            <a:off x="1414277" y="2374221"/>
            <a:ext cx="6494836" cy="3488538"/>
            <a:chOff x="-3780928" y="-171400"/>
            <a:chExt cx="11477128" cy="6552727"/>
          </a:xfrm>
          <a:effectLst>
            <a:glow rad="939800">
              <a:schemeClr val="accent5">
                <a:satMod val="175000"/>
                <a:alpha val="40000"/>
              </a:schemeClr>
            </a:glow>
          </a:effectLst>
        </p:grpSpPr>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928" y="3049432"/>
              <a:ext cx="5343525" cy="2847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447800" y="1171152"/>
              <a:ext cx="6248400" cy="521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42912" y="-171400"/>
              <a:ext cx="6253287" cy="122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21060157">
            <a:off x="1543566" y="1778346"/>
            <a:ext cx="2616390" cy="107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61202" y="2604869"/>
            <a:ext cx="1866900" cy="84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01711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Research design, methods &amp; analysis</a:t>
            </a:r>
            <a:endParaRPr lang="en-GB" dirty="0"/>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p:nvPr/>
        </p:nvGrpSpPr>
        <p:grpSpPr>
          <a:xfrm rot="298374">
            <a:off x="1198404" y="2284311"/>
            <a:ext cx="6599766" cy="3632367"/>
            <a:chOff x="901269" y="1700807"/>
            <a:chExt cx="7307580" cy="3953515"/>
          </a:xfrm>
          <a:effectLst>
            <a:glow rad="939800">
              <a:schemeClr val="accent5">
                <a:satMod val="175000"/>
                <a:alpha val="40000"/>
              </a:schemeClr>
            </a:glow>
          </a:effectLst>
        </p:grpSpPr>
        <p:pic>
          <p:nvPicPr>
            <p:cNvPr id="3074"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24332" y="1700807"/>
              <a:ext cx="3984517" cy="796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69" y="3612713"/>
              <a:ext cx="3454707" cy="1904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4332" y="2571255"/>
              <a:ext cx="3984517" cy="3083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69455">
            <a:off x="1549420" y="1804295"/>
            <a:ext cx="2289795" cy="138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457" y="2634562"/>
            <a:ext cx="871051" cy="85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484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356" y="-315416"/>
            <a:ext cx="8113008" cy="1066800"/>
          </a:xfrm>
        </p:spPr>
        <p:txBody>
          <a:bodyPr>
            <a:normAutofit/>
          </a:bodyPr>
          <a:lstStyle/>
          <a:p>
            <a:r>
              <a:rPr lang="en-GB" dirty="0" smtClean="0"/>
              <a:t>Findings</a:t>
            </a:r>
            <a:endParaRPr lang="en-GB" dirty="0"/>
          </a:p>
        </p:txBody>
      </p:sp>
      <p:sp>
        <p:nvSpPr>
          <p:cNvPr id="9" name="Content Placeholder 1"/>
          <p:cNvSpPr txBox="1">
            <a:spLocks/>
          </p:cNvSpPr>
          <p:nvPr/>
        </p:nvSpPr>
        <p:spPr>
          <a:xfrm>
            <a:off x="67792" y="620688"/>
            <a:ext cx="6376416"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There is a need for more structured training interventions associated with EAP assessment- </a:t>
            </a:r>
            <a:r>
              <a:rPr lang="en-GB" dirty="0" smtClean="0">
                <a:solidFill>
                  <a:schemeClr val="bg2">
                    <a:lumMod val="60000"/>
                    <a:lumOff val="40000"/>
                  </a:schemeClr>
                </a:solidFill>
              </a:rPr>
              <a:t>The </a:t>
            </a:r>
            <a:r>
              <a:rPr lang="en-GB" dirty="0">
                <a:solidFill>
                  <a:schemeClr val="bg2">
                    <a:lumMod val="60000"/>
                    <a:lumOff val="40000"/>
                  </a:schemeClr>
                </a:solidFill>
              </a:rPr>
              <a:t>same is likely to be true for </a:t>
            </a:r>
            <a:r>
              <a:rPr lang="en-GB" dirty="0" smtClean="0">
                <a:solidFill>
                  <a:schemeClr val="bg2">
                    <a:lumMod val="60000"/>
                    <a:lumOff val="40000"/>
                  </a:schemeClr>
                </a:solidFill>
              </a:rPr>
              <a:t>other IFP modules</a:t>
            </a:r>
            <a:endParaRPr lang="en-GB" dirty="0">
              <a:solidFill>
                <a:schemeClr val="bg2">
                  <a:lumMod val="60000"/>
                  <a:lumOff val="40000"/>
                </a:schemeClr>
              </a:solidFill>
            </a:endParaRPr>
          </a:p>
          <a:p>
            <a:pPr marL="342900" indent="-342900">
              <a:buFont typeface="Arial" pitchFamily="34" charset="0"/>
              <a:buChar char="•"/>
            </a:pPr>
            <a:r>
              <a:rPr lang="en-GB" dirty="0" smtClean="0"/>
              <a:t>There is a lack of reference, amongst practising EAP teachers who assess, to research associated with assessment- </a:t>
            </a:r>
            <a:r>
              <a:rPr lang="en-GB" dirty="0">
                <a:solidFill>
                  <a:schemeClr val="bg2">
                    <a:lumMod val="60000"/>
                    <a:lumOff val="40000"/>
                  </a:schemeClr>
                </a:solidFill>
              </a:rPr>
              <a:t>Colleagues working on other IFP modules may </a:t>
            </a:r>
            <a:r>
              <a:rPr lang="en-GB" dirty="0" smtClean="0">
                <a:solidFill>
                  <a:schemeClr val="bg2">
                    <a:lumMod val="60000"/>
                    <a:lumOff val="40000"/>
                  </a:schemeClr>
                </a:solidFill>
              </a:rPr>
              <a:t>also benefit from enhanced access to user-friendly materials</a:t>
            </a:r>
            <a:endParaRPr lang="en-GB" dirty="0">
              <a:solidFill>
                <a:schemeClr val="bg2">
                  <a:lumMod val="60000"/>
                  <a:lumOff val="40000"/>
                </a:schemeClr>
              </a:solidFill>
            </a:endParaRPr>
          </a:p>
          <a:p>
            <a:pPr marL="342900" indent="-342900">
              <a:buFont typeface="Arial" pitchFamily="34" charset="0"/>
              <a:buChar char="•"/>
            </a:pPr>
            <a:r>
              <a:rPr lang="en-GB" dirty="0" smtClean="0"/>
              <a:t>There appears to be an interest in additional opportunities for collaboration amongst EAP practitioners </a:t>
            </a:r>
            <a:r>
              <a:rPr lang="en-GB" dirty="0">
                <a:solidFill>
                  <a:schemeClr val="bg2">
                    <a:lumMod val="60000"/>
                    <a:lumOff val="40000"/>
                  </a:schemeClr>
                </a:solidFill>
              </a:rPr>
              <a:t>both within and across institutions and with content teachers</a:t>
            </a:r>
          </a:p>
          <a:p>
            <a:pPr marL="342900" indent="-342900">
              <a:buFont typeface="Arial" pitchFamily="34" charset="0"/>
              <a:buChar char="•"/>
            </a:pPr>
            <a:r>
              <a:rPr lang="en-GB" dirty="0" smtClean="0"/>
              <a:t>There is a need to extend practitioners’ skills in interpretive </a:t>
            </a:r>
            <a:r>
              <a:rPr lang="en-GB" dirty="0"/>
              <a:t>EAP </a:t>
            </a:r>
            <a:r>
              <a:rPr lang="en-GB" dirty="0" smtClean="0"/>
              <a:t>assessment, including use of statistics- </a:t>
            </a:r>
            <a:r>
              <a:rPr lang="en-GB" dirty="0">
                <a:solidFill>
                  <a:schemeClr val="bg2">
                    <a:lumMod val="60000"/>
                    <a:lumOff val="40000"/>
                  </a:schemeClr>
                </a:solidFill>
              </a:rPr>
              <a:t>again opportunities for collaboration</a:t>
            </a:r>
          </a:p>
          <a:p>
            <a:pPr marL="342900" indent="-342900">
              <a:buFont typeface="Arial" pitchFamily="34" charset="0"/>
              <a:buChar char="•"/>
            </a:pPr>
            <a:r>
              <a:rPr lang="en-GB" dirty="0" smtClean="0"/>
              <a:t>There are key concerns amongst practitioners with regard to the ethicality of assessment</a:t>
            </a:r>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p:cNvGrpSpPr/>
          <p:nvPr/>
        </p:nvGrpSpPr>
        <p:grpSpPr>
          <a:xfrm>
            <a:off x="6563723" y="1440246"/>
            <a:ext cx="2276684" cy="2832270"/>
            <a:chOff x="6340401" y="1439247"/>
            <a:chExt cx="2446631" cy="3374951"/>
          </a:xfrm>
        </p:grpSpPr>
        <p:pic>
          <p:nvPicPr>
            <p:cNvPr id="14" name="Picture 4"/>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8622" b="7501"/>
            <a:stretch/>
          </p:blipFill>
          <p:spPr bwMode="auto">
            <a:xfrm rot="20466871">
              <a:off x="6558574" y="1439247"/>
              <a:ext cx="1835665" cy="1682257"/>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6"/>
            <p:cNvPicPr>
              <a:picLocks noChangeAspect="1" noChangeArrowheads="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b="6293"/>
            <a:stretch/>
          </p:blipFill>
          <p:spPr bwMode="auto">
            <a:xfrm rot="21364227">
              <a:off x="6340401" y="2045146"/>
              <a:ext cx="1646713" cy="217250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845860">
              <a:off x="6820383" y="3125734"/>
              <a:ext cx="1966649" cy="1688464"/>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050" name="Picture 2"/>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90011">
            <a:off x="6453992" y="1081048"/>
            <a:ext cx="2564605" cy="3686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135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Return to research questions</a:t>
            </a:r>
            <a:endParaRPr lang="en-GB" dirty="0"/>
          </a:p>
        </p:txBody>
      </p:sp>
      <p:sp>
        <p:nvSpPr>
          <p:cNvPr id="11" name="Content Placeholder 1"/>
          <p:cNvSpPr>
            <a:spLocks noGrp="1"/>
          </p:cNvSpPr>
          <p:nvPr>
            <p:ph sz="quarter" idx="13"/>
          </p:nvPr>
        </p:nvSpPr>
        <p:spPr>
          <a:xfrm>
            <a:off x="179512" y="1500756"/>
            <a:ext cx="7200800" cy="5096596"/>
          </a:xfrm>
        </p:spPr>
        <p:txBody>
          <a:bodyPr>
            <a:noAutofit/>
          </a:bodyPr>
          <a:lstStyle/>
          <a:p>
            <a:r>
              <a:rPr lang="en-GB" sz="1800" dirty="0" smtClean="0"/>
              <a:t>The research questions which drove the research project were as follows: </a:t>
            </a:r>
          </a:p>
          <a:p>
            <a:pPr marL="342900" indent="-342900">
              <a:buFont typeface="Arial" panose="020B0604020202020204" pitchFamily="34" charset="0"/>
              <a:buChar char="•"/>
            </a:pPr>
            <a:r>
              <a:rPr lang="en-GB" dirty="0" smtClean="0"/>
              <a:t>To </a:t>
            </a:r>
            <a:r>
              <a:rPr lang="en-GB" dirty="0"/>
              <a:t>what extent do EAP teacher views on EAP testing and assessment practices reflect language testing </a:t>
            </a:r>
            <a:r>
              <a:rPr lang="en-GB" dirty="0" smtClean="0"/>
              <a:t>research </a:t>
            </a:r>
            <a:r>
              <a:rPr lang="en-GB" dirty="0"/>
              <a:t>and practices which comprise Assessment Literacy? </a:t>
            </a:r>
          </a:p>
          <a:p>
            <a:pPr marL="342900" indent="-342900">
              <a:buFont typeface="Arial" panose="020B0604020202020204" pitchFamily="34" charset="0"/>
              <a:buChar char="•"/>
            </a:pPr>
            <a:r>
              <a:rPr lang="en-GB" dirty="0" smtClean="0"/>
              <a:t>How </a:t>
            </a:r>
            <a:r>
              <a:rPr lang="en-GB" dirty="0"/>
              <a:t>can EAP Assessment Literacy be sustained or enhanced? </a:t>
            </a:r>
            <a:endParaRPr lang="en-GB" dirty="0" smtClean="0"/>
          </a:p>
          <a:p>
            <a:r>
              <a:rPr lang="en-GB" dirty="0" smtClean="0"/>
              <a:t/>
            </a:r>
            <a:br>
              <a:rPr lang="en-GB" dirty="0" smtClean="0"/>
            </a:br>
            <a:r>
              <a:rPr lang="en-GB" dirty="0" smtClean="0"/>
              <a:t>The research hypothesis which was tested was:</a:t>
            </a:r>
          </a:p>
          <a:p>
            <a:pPr marL="285750" indent="-285750">
              <a:buFont typeface="Arial" panose="020B0604020202020204" pitchFamily="34" charset="0"/>
              <a:buChar char="•"/>
            </a:pPr>
            <a:r>
              <a:rPr lang="en-GB" dirty="0" smtClean="0"/>
              <a:t>EAP teachers who are involved in EAP testing and assessment have certain identifiable development requirements with regard to their knowledge and ability to implement assessment good practice and recommendations stemming from research. </a:t>
            </a:r>
          </a:p>
          <a:p>
            <a:pPr marL="342900" indent="-342900">
              <a:buFont typeface="Arial" panose="020B0604020202020204" pitchFamily="34" charset="0"/>
              <a:buChar char="•"/>
            </a:pPr>
            <a:endParaRPr lang="en-GB" sz="1800" dirty="0" smtClean="0"/>
          </a:p>
        </p:txBody>
      </p:sp>
      <p:sp>
        <p:nvSpPr>
          <p:cNvPr id="2" name="AutoShape 2" descr="data:image/jpeg;base64,/9j/4AAQSkZJRgABAQAAAQABAAD/2wCEAAkGBxISEhQUEBQUFBUVFBAUFRUUEBUWFRQYFRUWFhQVFBQZHCgiGBolHBUVITEhJSksLi4uFx8zODMsNygtLiwBCgoKDg0OGxAQGywkICQsLCwsLCwsLCwsLCwsLCwsLCwsLCwvLCwsLCwsLCwsLCwsLCwsLCwsLCwsLCwsLCwsLP/AABEIAQMAwgMBEQACEQEDEQH/xAAbAAEAAgMBAQAAAAAAAAAAAAAAAwQCBQYBB//EAEcQAAICAQEDCQQGBwYEBwAAAAECAAMRBAUSIQYTIjFBUWGBoTJxkbEHFCNCUpJicoKissHRFSQzQ1NzY8Lh8BY0VGSDtNL/xAAbAQEAAgMBAQAAAAAAAAAAAAAAAQMCBAUGB//EADgRAAIBAgQDBwEHBAEFAAAAAAABAgMRBBIhMQUTQSIyUWFxgZGhBhRCUrHB8CMk0eFyMzQ1Q2L/2gAMAwEAAhEDEQA/APuMAQBAEAQBAEAQBAEAQBAEAQBAEAQBAEAQBAEAQBAEAQBAEAQBAEAQBAEAQBAEA8zAGYB7AEAQBAEAQBAEAQBAEAQBAEAQBAEAQBAEA8gEZuUEAkAnOBnicdeIyuxNmQjX1kE73ANunr6J/SHZ/wBYl2VqHG2pG+1EC2HpfZnpgLxx+IDtGOMzVNuxSqys/IyXaCnfxk7gBPiCu8CO/t+EOm0FVV7GJ2mgGTkDm+dzjqH9ZXJ5dDYVNsVbUrYkcRhFdsj2Q3UD48DMnGyuyZUmi0L16OTje6geBPDPVMU82xW9DJLAeIII7wcybEXM4JEAQBAEAQBAEAQBAEAQBAEA8JkOy3HoUNftMVfdZuGchWK+OWUHHwkxcX1LI0nI0122WfirlQDkNXghfByN5SPfuyxadLmXLlC90ULjv8T1k7wZMlGb8QTOUbxrY/ykxsneOnqXQqRSs0U9XymqoObrVDYwGDB2YDgUsUe2M+AI7pZGKqScOpsfdXON4rQg/wDHOnCLciv7LZXH3VOGrJPWOOVOMjzlNC7ryw3gcXiVD7oo1PF2Nbsr6Qqd4olVmN10ALL7A4p1d2SB4Tqzwjcb3OZPE8uzsYr9IVbVFmpcACio4dSSActj34nIrK2KjT8T2lDAOVOMrm32Hyx0zUvdYGUK4Lhh7Tt7Iz2KowJXXnfExwyNTHwdDdlvQ7dp1ZLLcr54bqtuswz7OT7CHuGS3pOi6HK0seeeIzSt1Nst2CBnivUlY6KfsjgPe58pXa+iRsUsPUqO70B28RglhujrwQ5bwa04RfcCZi6ajudKGGlY2OzdsC3OUZO3Jzu4794gD4ZlLj4GNShKPU2inMxKNTKAIAgCAIAgCAIAgCAeQDitv8uqKb2pZt0pgNvI/X1jDL2TTrVY92R2MNwmtWpqpFaPzKVXLfSH/NUe8nHqn85puC/C7F74VXj+F/Bnbyl0LdJrKSQOtbK97y6RJkp1I6qZh9xxC0yv4OK5UconGorSjoIebYnJy4Y4wc+7/vE2MNi54ijPNuk/oTWwqWHblujhrjl3zxO8/E9vHtnZw074lf8AFfojfwv/AGqsbqpv7qPdd/EJqYK64nVaPM/aZLlUn/8AX7Gu2M32j/qv8hPT1f8ApL1PL19o+N0eq392PjYvos81V14hHyX+T6hRdqcY2Nkr7uzX/SuHoBKqaz8ZT8I/scDjb089DzkscAnuC+isf5id7HS7J5XDRzYqK9SPY/KK6ogA84jvkoxbdyx6+BmrjJ5ckV7n0GNCCoOo+iPqezdVXYoZXXI4ELgYI7AMF/3pzo1o2bj49Wedli6k+5Fmw5pW4srt/wDBaR8bFb0Ih13+b6Fd8TLokbTQ6t0+5YVwOBA4Yz1ZYY6+7smPOh1ZCp1U9bfJvlbMyjJS1RNjKSBAEAQBAEAQBAEA8gHwf6Uqt3aNv6SUt+7j5gzlYpds93wGWbCejOSE1js7BuqEYyu1obDbr/bUHvrp9GMt4arQqLykeYxcnyZpo0epPTs/Weegwr/uI/8AFFeGl/am3ob+7AeFv8QlOE/8hUPOfaF3pUv+RS2bwa3twj9Xunoaj7CPOTV3BeaPGb+7r42N6LPPrXHvyR9Li7JF/XNjZyD8Vz+gMwwHa4pN+CPO8Zl2iTZjblNh6sLZ/CAJ18U8zivM4PDo5sTfwNToeNlY8V9OP8po8Ud528Inu61RfdZeh9B5Ba9kZxxO+7cN4AdFV7/EzzFVZq2W+lvqc+FKaw0FFa9Tv01x/wBN/KxT6b8tVBfxs13Cp1sSfXB2paP2LSPioIkqg90r+5g4vyNlsjWqzFATnG9g7+R2dTKJu4e60asUTTNtNwqEAQBAEAQBAEAQDwwD4z9M9GNZU/4qAPyO3/6E5uMXaPZ/Zyd6Eo+f7I4CaZ6AxYyUQzYbZAJ07Z+5Xw48eme3smWAf/VXkzy2NXZmik+je1nWsMx51+AHRHiWndw8stZSe1ka1Gqo0LG+0fJ67mlU7oI3uvJHFgf5RQWTFzqPZnF4tB4iMYx6M80/JG0Gwl16akcFPDM6k8UmkjkLByzQ8ncXcj7ebVQ68GY+yeOZzIq1d1fE9csbFoi2vsS8aeitV39xmLbvjx7Y4fDJiqtV9djicTqc1XXmVNUpSiwMGGQR0uviR/SdGbzzhbxOfwmnKNVt+Rr9mpl1PaBYcY7lxnPnOZxCo+bLTyPWcSm1g7JbnfcgQysrANkK5BCBgd9zn7ynqUdWZyaGEVWUpOVraIxrzhGEad+if0O+fauB0wg/3Fsr9WQj1my+H4hbM0sq6XJKdTW/s1K/jW1TfJgfSVPDYiO6FpL8VjYbMZDaQFZWCklWDA4JHEA8McJNCU1UUWkVVXJwV3dG4nQNUQBAEAQBAEAQBAPDAPmX0ubIuvahqEL7gcNggYBwR1maWKg5O6PScCxEKOZTdrnzK7Y2pX2qLfJCflNJ05I9KsXSe0is+msHXW499bf0kKDMnXhbc7LZPJxr66WsyFCjobvE8cgk9g8JbhKTjOTa3PLY6qryS6nVaXYoUYAwJ047anKc9LF6vZuOyWuTtoUydtSYaCZX1MdtjFtDIT6kFW7QiTnsNHoavXbMDAgjI7jJVVp3RZTtB6HJ6jk/uWBUIwwYKrMq7vEFyCxAIwDwz2zXnQlXk5R8U/g3alT7xFRk7JHb7L0i01rWLOAH+YbKgfM71Z8pfy9O1BGFSkp6uNzY184BlQxXvRVcfmpZW/dMwyw8HH0KHQUdn7akVlqOcOKye5igb8lyK3rM1mv2anyOXUhqjYciX37NS3NhAjrSME9LdG8xxvEDi2OB7JnXg1a+r3MK0nZKW51soNcQBAEAQBAEAQBAMXEEoo6jS70xaNiFTKUX2YO6Y5EXqv5mI2Yvd6SOXEnny8SVdEB2TJJFE5pvcz+rCZJGDZ7zAmRg2YmoRcET1SCUUtUVUZchR3k+kmKm9EM8Y7s1Ita7PMIzoCVaxShIxnJVCwLcfD3Zljw35nY1qmKktaSuWtNXp1bIytm6FJJKswHYa7xg8SeqR93qQ7r/AHMI8Rf44/sWH0VR+6gPhzmnP5lO6fjiRzq8NGrm3SxtF7Oz+hBZskDjl18XrWweVtGG8zMvvcP/AGK3obiryekWmvL/AGUtoai2tCecWxBvhhzi2gYRmwQ676ngO3tl+WMlmj5FtOzla1jd/R1p9zRVk9dhstPjvsSv7uJVi5f1WvDQ08XLNUZ1EoNYQBAEAQBAEAQBAEA8IgkxKQTcxNcEqRia5JOYxKwRcwZYIImEjyJSZq9ftILlaxzlmMhFPHrxkns+fDqlcq0IO0mbEKMrXkazmmdw1wS3GCla2tS9ZxxKhgN5vMTap4inbsuxrVsJn0u/YltooJ6ZapuznqipHuuTHx3jNlVZW128v8GlLBVId1kh014GQxtT9Ld1CfE4f1MlSpvy+hRJ1Iq04/uVGcJkmspgEk6e0rgDiS2ntwD5ZmSi31+f8owTpNeH0JNLrA3NNU++lib6uENTgb6jpAYB4E9Y7JRWpKKeZWsZU7qolF77HHay4nT3OD0tRqLWU9vFkpr9U9ZfRXZgvLX21PXqOSXoj6tsrTCqqusdSIijyAE51SWaba9Tjzacm0bETErEkCAIAgCAIAgCAIAgCAeGAYmSSjBjBJrtdtSmo4ssVTjOM8cd+BMZzUVdmcaUpbFNg2oBwxWplxmsgucjjlgejjwnOljJSdmtPLUtSybrXzKzcnq8BQlL7owOiarR+2vHMhVYydtP0ZcsR6r6ohu0NicN+1R+G9BqK/z+18TM8vlb6liqxl0Xto/gwqtuUf4e8vadNcLF86HHD3AzOE5xfZ19/wBiXGD6+zVvqR1W1EsyDdZRltwPprQM4yU6ml8cbO6UlcwnR1/j+pW5U6500Wq32L7r82jMF3uKAnJAHaSJ18JHNVVjgcThGKVtyFm+r6dj/oaVE/aWpnb1sX4SnEttW/MyzBQzYmC8DW6HZ5d9JURwr5p37sVjf9bHYeU2XJRbsd6vW7MpeLPpmnnMyWZzNi6sgxPYAgCAIAgCAIAgCAIAgHhgEbNJJ8jntVt42c5XozW1iEKC1i4zw3t1c5bAz5zFzlB9qOhNrGt0+jagu63WVvYS1n1ihXrZj14ZAMDwzgTNVqL7ysX/AHmLspLb2JgrHpPp0f8A4mjuw/vK8D5ZMh4ejUXYf7FqqL8Mvkyr2imQo1G6f9PWVbp9wY7p+c1qnDW12V/PUm1/w/H+C+dbZWN5623QPaqcWpjvKnBHlNOWHqU9U3p7mGSMnZP50MrTVYm/hSCjOrqCrYwDnvldKrnu2uj1EHOM7exo8l7TvHJFOjQk8Tl3Lt6AGbMdZR9jZ2h8s1PKf7SnTVf+o1hY+Km0n+ET0eH0cpeCPOcQeevFHvKWzerZB/n6iuoe57Qp8t1FlFk60E+hucMiuZKodLsLSjd3+1+PuGSQB8ZXN9pm1Vn0OhpWVMotoWVlZB7AEAQBAEAQBAEAQBAPDAK+q1S1qWchVUZJPUBMkmzLK3scdtHa41LWV2WPpaSN1WNTA25AJbfYYVezHWeMm0k7pG/GjkSaWZk9Wz3ZAEOj1aADAKhGAHigI9JPMqJ3MWqV+0nFkZBq611el8Vb6xT5Kd7A8hJzxlrJXMOSns0xU++egdNee9HbT3eHV1n4TB0oS7raKp4eUdbNGep1xVcWi1ewJqKUsRjx4C1c93aYjSrw1zJowWaJqadWraYX1V8zzuk1TsiO25kFFQ7ucA9I9ktxUmqEr9EbkM0n2jobF3dOQOyhEH7QIx8p5vCrSXt9SLvm38/0NXXZh7n7rXx7qaAo9SZ0qEc1WxfJ9lL+amv1n/m9GhGeYoa0jtyE4Y8cn1nfhpSb8WeUrSc69/A2uk2ELOae3P2bCxVz97dx0u/rM1HJqbkjfwkuVBx8TqaKgOoYmDZe5XLaLKmyCSQBAEAQBAEAQBAEAQDwmAV9XqVrUu5wqjJMSeVGcY3Oa241mo3Eau1dMwJs3VG+3EFVIzlV7T29nCKWJjHVmzTp21jJXIq9NUvRp1ltf6F53x8LRnHnNiGLpzeqTM/6i1mvdGF+wbvb5rTXdvOVM2nt8mXIPxlmajLTVCOItoR/WraR7erp7MX1C9PzqSce8x93Uu60/QzvCW6T9NDG3addm7z9Wl1Kl0TfqYB0LsFBNbDI4nsMqnh5R3Mow/JJr1Nftg7lV6AsVTUEIGdm3QNPvEDePAZij3WVVLSlHxsiGlMaKpe36ppV8PtnyflKeJ6UX53Rcks79/odbrTwA77ah5Lg/wApxMN3fj6FFLVt+TOeoy1R3Rkvzxx4W34z5KpnRwnfv6l2JfZaXl+hvKNkLzxvYDnCN0HuXh0fQTqOp2VE8+qPacvE3dVcqbNhKxZRJg2SiUTAyPYJEAQBAEAQBAEAQDwmAQX2gAljgAZJPAAd+Zkk3sZaLc5PVa2zUEOKLrNMR0dxlUuc+3ukgleHD4zZjSptWbVzn1p1c3ZvbyJU2xWnA2ainHZdSxX8xB+cw+6+C+CrnyXV+5dp15tHRbTakfouA3w4iUTw3kXQxtRbWfp/siOmpBzzNtJ7TVnH7h4/CVciS7rZtw4k3318mfPMAea1IbAJ3LUBPDs7DMW6kNzYpVqVaSSRyWq2p9cr0VzVojnWKh3eOQjHtPHHDOJ14xyQkn1Rv0qbpSkl4EHK23Gnvbvu1h/LVzY+c1qK7DXmv1KKm8fRGzsq9hMZw2hr6/wLvZmpxiouWl4yMoPvP1N1qFawrudjuxPYOBA9852Fh2V6swhUy3LGydmClFUccALvHrOM/wBZ0acMiKqlXMbWuuXJ9TWaLKJDZFiQCYEnsEiAIAgCAIAgCAIB4TAI3aZJEo43lBqWtvsosa1KeZXPMpvFjZvb3OHBIGAMDxm7RirXVm/M0cRiYJ5ZX9kxpL3rAWnXoQMALqaQDjsHDcMzlGL70PhlUK0fwy+TYDaGtA6VFF476bt0/lfh6yrl0ntJx9f9F3Ml0sylqdVpHOdTora2/FzBbHjv1ZlihUjpCafuVzUH34jTfU2ONNrbKm/Cbv8AkuExlzI96Kf88iOVDaMrGL22b7JY4sNbMA+4FJBpLcQPfNXFWVO6VrluCi1iEm7nLcnhnT7MB7dVY/DwDzcq6Qlf8q/U9PUtGpU9Byob+74P331H7+oRfkDNeh3bmlPdeSOn02gLuzNkAWKyYPXhAuT6yjG0o1bJ9Cpzsmjo6KwAABKY01HYpb2LSJLCGTKsnYxJMSAIB7AEAQBAEAQBAEA8MAwZpkkQa7auvWmt7HzuoM8Os9wA7ycDzmcUZRi5aRNFsjVaqkObNG7c47WMyWIznPUGU46lwMZ7JbKMXomR92yaZlIuWbe05/xtPcnfv6ckeZXMRhNd1lU8HGXeiiKl9m2n7OytW7lfm2HlkTJyrLva/U13gYLRJr0Lw2W3XVqbAPFhYPUGY8780f2Knh5x7s/nU5X6S9DaNDabGrYAphhXuv7Q6zNvCVIOWl7+uhRiObFLPZq/gTb/AErD+jn4adZp4zuL+dTfwS/uUaHk0cV7KB/9y/of6zYxStCfwd+crubOi2fsreCGxcbvOYUgH2rC2T49U1ISy0lHqadWV3odJp6sTBp9SlsuVrIsQWEWQY3JAJAPYAgCAIAgCAIAgCAIBgxkmJC7TNIg57lCvOtXQWCK5LmwkdE1FWXGeGd4g/sma2JrOm1FSSv4m5hE1eaVy1VpNUo+z1Kv+vUD6giUxrTlqpJlrlRv2oNGZt1q+1XTb7mZPQhpYq1Rfh+pio0HtJoq6jUBuGo0TH3Klg/rM44zL4mfL/JU08yh9W2dnPN2UHvVba/4ZfHG33fyOTU3smaDlsyjR6larntr5ulhvWb+DzmDgniOzhN/BzU5X09jkcVg4wjdWdy9c+Bb/tn/AOvXNbG6U1/OpjgY/wB3Yq8j9BzlGisxwrpcA/pOR/ITZxMk5W8WdirUtOUTtqappGq2XK0kMwLKLMWQSgTEHsAQBAEAQBAEAQBAEA8MEETmZoxK9jSyJi2cxyuXKKe5sfETh8dpf01UXQ6/BqiVVxfU5ZLyvskj3EieWUpLZnpXCLeqRZq2xcvVY35s/OWwxNaO0mUzwtKe8UXqeVWpH3lb3rNmPFMRHS9zXlwug/Iu1cr3+/XW3uyP6y1cXltKKKXwiO8ZM5/ldqBbp9W4G6GSk47vtAPnPW8Crc6OZKx5/j1Pl0oR3aZutNpucdgTlQFBHvrrGPSbNbtJI52FbjUc0b/QaZa1CqAqjqAHAe6VNtu7N7NfVmxrWQCwizFi5MomIMpAEAQBAEAQBAEAQBAEAxaSiCGyZohlS0yxMxsaLlEuaX8AD8DNHikFPCy8jc4c3HEI4VnniUj2DelzDnIsRc9WyMpNyVLJg0TctanTtbp7a0xvOiAZ6v8AFHXPbfZyVqPueR+0kM2X1O12bVhVyOOF3vE44zpzepy6cbJG0rWVlxZrWYmRYUTFgyExJPYAgCAIAgCAIAgCAIAgGLSUQQWTK5NjnuUPKCnSlBaGO/k9EZwB2mbVDDTrLsmriMXToO0t2aTUcqNJajAWYypHSUjrEjFcOrypSio3LcLxHDRmpOVjkTep6mB854epw7EU73g7HsKePoVEss0zEvNd0pLdF6mnsA8wcTNu2pOjTCysSdFyaTesGRw3GPVwyHBE9XwOVqL9Tz/GoqVkdlTX3Tq31OLlsW61gyLKCYMEoExJPZBIgCAIAgCAIAgCAIAgCAYsYCILTJ1ukLpK/gfJdvco+cvclDuhiq/qrwzPUYTDOnDfU8TxD+4rualoa/8AtHTt7S4965myoTjsaCoV4qyY5jSv1FR+1j5yLTW6CqYqG+o/sdD7Fh+IM16tGlPvwRs0uLYqltdGLbKtHsuD7xNKfCcFU3gjo0ftRi4fiZiqWoQLAMHPETzXG+DYbD4bm0r3vsev4B9oauOxHLlbY7vkdUea3uwk48jNPhDapW8zp8Ud5nUVLOvc5DRarWTcxJ1EhgzmJkIAgCAIAgCAIAgCAIAgCARvIJW5y3L3a50+lbcOLLOgneM+0R7hn4ze4fh+dVV9kafEayp0WvE+Urta3tIb3qD6z1XJinZM8fLDQaMv7SU+3Uh9wxI5b6Efd5LaR7zmmbrRl9x/rIyTQtWWzR6tFB9i0r7wYvJbohzq9Y3Jq6LR/h3Bv2v6yMy6oqlOm+/Av8n1uu1QrtAIRWZ+AwQcBfXPwnI41TpPCXa1bPX/AGaw8KSlXh6I+k7M061ruqAB14E8vQiqeiO9Wk6juzZ1zaTuazViwgmVzAlAgHsgkQBAEAQBAEAQBAEAQBAPCYBE7TFvUyS0Pjn0i7W5/VFFPQqG4O4t1ufkPKep4Vh+XSzPdnm+JVs9Wy2Ry06vW5zriCBAEA9BkWTJtfc7b6O3ADlzlrGCp29FFz1+9p4bjWNz45UU9Evqz3uCwfJwcPl+59ApmrHQxkXK5amVtFlJmjBkogg9gCAIAgCAIAgCAIAgCADAI3MxMkjTcptqjTaeyztCkIO9iML68fKbGEo86qkVYmpy6TmfDHckkk5JJJPeT1z2sVZWPISbk8zMZJiIAgCAYX2bqk9wJlVeqqdOU30RtYOjza0Y+aO65E17lase/dH/ADH5CfK8zrYyVV9f4z6fiY5YKmvA73SvmdVHFnGxsK5YilliuWIrZNBAgCAIAgCAIAgCAIAgCAeGQEQvMXe9kZrc+SfSNtvnr+ZQ/Z05Bx95+0+Q4fGen4Tg+XT5j3ZxOL1ldUk/U4+djU4gggQBAEAq67juL+J1HlnjOJx2uoYfL1Z6X7MYbm4rO9oo+mbMp3RXX+BRvfrNxb5geU8RQp9ps9jiKl22zrdD1Cb0UcqozaVGWo12WUmaMGTQYiAIAgCAIAgCAIAgCAIB40MlFbULkEA4yCMjrHDrkKWV3LI6HyL+wdPXZZXY1tp3zusrotn6QNbEb3HjkdeZ6VYupKEZRSX6HPxvD+ZPNl+DzUcmKfu3WV/72mbH5l4SVxCadnG/ocqWA00b9ymeStx/wrKLv1Lhn8rYM2FxCn1TXsa8sFNbNMpanYWpr9umweO7kfEZl0cXSf4kVSw9SPRmvdSDggg9xGD8JsKSauilprcSfQGOjJN4XA3QrMWI4DAOcH4TxH2krZqqgnsfQvsphsuHlUfVn0rYNZIDN1t0j5zl0Y2tc6GKktUdXpVmyjlzZfqEyRSyyksRgyYQYiAIAgCAIAgCAIAgCAIB4YJRA8wZYjj/AKRmxo7cICSCN4qCUHa4PZgZORNOviakHFQ01N/BKHMzS1SOP2dyT2tUA2m1SMpAIHOsVOerosMToQxldWz2ZuVq2DqN3i17G0+p7QOBrNBRqMffrdUs8mm5SxcH4p/Q59XDYWWsWevoAgylmv0R7nzbUPfgkY+E3IzzdIy+jNKWDjff4/2QGvaLLmm3R69O4qobzU5lqdFO0k4lbwMej+UjmdrbaSveTVaBabMcCjFOJ6m3eoy2rLk0ebGpeKexSuCOq7JIo7CYXh1AIOagT734+imeHxUnWxOfo2ezwWH+64dQfRH1jZVOAJtR1Zya8rm+oWWo0ZFusTNFbLCCZowZLBAgCAIAgCAIAgCAIAgCAeGARuJgzNGn27pS1ZZM7yZYDdDb2Acpjt3hkec08VQVRaGzQmlKzOD0uv0QP2+ks0rdp3HRfzAY9ZzOXOn1Z2ZUK1v6c00b/Q6fS2jNOof3LqXHzJlsK1XaMk/1NKpzod6Fy1bs914jU6lB3ncsX1WTPFV4d5P+ehUq0X+BP5NVqtiNad4anT2MOpn04Fg/bRgRM4cerU9My9NSxTgt6bXoV6Nj6uh2tKUajKhc2WOQqg5wN7OJdU45VlHtQVvIlzw7VldMoJruf1XNiiqk055zmiCrscAZO6OrpTGlWVZZ0rHQ5Lo0Mzk3fxO10FXATcijjVX1NrUssRrss1iZorZOomRiZQQIAgCAIAgCAIAgCAIAgCAYsJFibkNiSLIzi+rOeu5PYzzV11ecnd3g68eJ6Lg8OMrcL9TcjitLOKNVqNgW5zjT2+LU82/50P8AKUzoqW6RsQxVO1tV7ik6in/JtA/4V62L+V8GVchR7jaMm6c/xL4PLts0tw1FfnZQ6N+cAj1lNSk33op+xCpSS7MrGBu0xUtQ7lgDu184GVjjgM5PzmjLBUW7pO5bGnUbSlFW8TRfR/o2bnLHHSexifInPrmdLD08sUjd4jVj2YrZI+kaanAm4keek9S5WksSKpMnVZkV3JJJAgCAIAgCAIAgCAIAgCAIAgCAeESBchdJDRkmQNVIsSlcjaqDK9upC+mB6x6SMtzNTZr9Ryd09nF6kJ790Z+Mwyq+xcsVVta5d2dsiulQtahVHUBJyWMJV5T3NklcySKXImVZmitszkkCAIAgCAIAgCAIAgCAIAgCAIAgCAeESAYlIJMebgHnNQSeiqCDIJFhc9AiwuZSSBAEAQBAEAQBAEAQBAEAQBAEAQBAEAQBBAgkQBAEAQBAEAQBAEAQBAEAQBAEAQBAEA//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8573" y="1386552"/>
            <a:ext cx="1827659" cy="2675269"/>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7156" y="4277845"/>
            <a:ext cx="6821147" cy="1383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r>
            <a:br>
              <a:rPr lang="en-GB" dirty="0" smtClean="0"/>
            </a:br>
            <a:r>
              <a:rPr lang="en-GB" dirty="0" smtClean="0"/>
              <a:t>EAP </a:t>
            </a:r>
            <a:r>
              <a:rPr lang="en-GB" dirty="0"/>
              <a:t>teachers who are involved in EAP testing and assessment </a:t>
            </a:r>
            <a:r>
              <a:rPr lang="en-GB" dirty="0" smtClean="0"/>
              <a:t>do not have any identifiable </a:t>
            </a:r>
            <a:r>
              <a:rPr lang="en-GB" dirty="0"/>
              <a:t>development requirements with regard to their knowledge and ability to implement assessment good practice and recommendations stemming from research. </a:t>
            </a:r>
          </a:p>
          <a:p>
            <a:pPr algn="ctr"/>
            <a:endParaRPr lang="en-GB" dirty="0"/>
          </a:p>
        </p:txBody>
      </p:sp>
      <p:sp>
        <p:nvSpPr>
          <p:cNvPr id="9" name="Rectangle 8"/>
          <p:cNvSpPr/>
          <p:nvPr/>
        </p:nvSpPr>
        <p:spPr>
          <a:xfrm>
            <a:off x="467544" y="4261809"/>
            <a:ext cx="6840760" cy="139943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20700474">
            <a:off x="5313124" y="5368616"/>
            <a:ext cx="2739853" cy="523220"/>
          </a:xfrm>
          <a:prstGeom prst="rect">
            <a:avLst/>
          </a:prstGeom>
          <a:solidFill>
            <a:schemeClr val="accent1">
              <a:lumMod val="60000"/>
              <a:lumOff val="40000"/>
            </a:schemeClr>
          </a:solidFill>
          <a:effectLst>
            <a:glow rad="139700">
              <a:schemeClr val="accent1">
                <a:satMod val="175000"/>
                <a:alpha val="40000"/>
              </a:schemeClr>
            </a:glow>
          </a:effectLst>
          <a:scene3d>
            <a:camera prst="orthographicFront"/>
            <a:lightRig rig="threePt" dir="t"/>
          </a:scene3d>
          <a:sp3d>
            <a:bevelT prst="angle"/>
          </a:sp3d>
        </p:spPr>
        <p:txBody>
          <a:bodyPr wrap="none" lIns="91440" tIns="45720" rIns="91440" bIns="45720">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Null Hypothesis</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AutoShape 2" descr="data:image/jpeg;base64,/9j/4AAQSkZJRgABAQAAAQABAAD/2wCEAAkGBxQNDg8ODRAPFRUVDxQQEBYXFBQVFxQUFxQWFhQUFRcYHCggGBolHRUUITEjJSorLi4uGB8zODMsNygtLisBCgoKDg0OGxAQGywlICQ0LCwsLywsLCwsLCwsNCwsLCwsLCwsLCwsLCwsLCwsLCwsLCwsLCwsLCwsLCwsLCwsLP/AABEIALIBHAMBEQACEQEDEQH/xAAcAAEAAwEBAQEBAAAAAAAAAAAAAQUHBgQDAgj/xABFEAABAwIDAwcKBQIEBQUAAAABAAIDBBEFEiEGBzETQVFhcYGxFCIyM1JykaGywSNCgpLCYqIVJEPRNHPh4vAXJURTZP/EABoBAQACAwEAAAAAAAAAAAAAAAACBAMFBgH/xAAxEQACAQMDAwIGAQQCAwAAAAAAAQIDBBEFEjEhQVEiYRMUMkJxkSMzgaHRUsEVJLH/2gAMAwEAAhEDEQA/ANwQBAEAQBAEAQBAEAQBAEAQBAEAQBAEAQBAEAQBAEAQBAEAQBAEAQBAEAQBAEBKAIAgCAIAgCAIAgCAIAgCAIAgCAIAgCAhASgCAIAgCAIAgCAIAgCAIAgCAIAgIQBAEAQBAEAQBAEBKAIAgIQEoCEBKAhASgIQEoAgCAIAgCAIAgCAIAgCAhAEBKAIAgCAICEBKAhASgCAIAgCAIAgCAIAgCAIAgCAIAgCAIAgCA+UtSxgu97G9rgPFeZRJQk+EVlTtRRxenVwdzw7wUXUiu5mjaVpcRZ42bcUjyWwvllcLaRwyuOpsNctu+9l4qsXwZZafXisyWPy0VOJby4oHujNLU5mmxDg1hHaCVjlcJPGCzR0ipVjuUlg++yO3P8AidU6nMAjAjMjTymYmxAIIyi3pL2nW3vBC80520FJvJ2azmsCAIAgCAIAgIQBASgCAICEBKAIAgCAIAgCAIAgIQEPeGi7iB2myHqTfB4avGqeAZpqmBg4DNIwXPQLnVRc4rlmWFCrPpGLf9irn25oWAnygOtxytc7pPMOoqLqwXczx0+4l9p5cS3g0sEbJG8pIH5sgblB821yQ5wIF7jhzFRlXilkyUtLrzk4vpgoKnet/wDTSfvkt4ArG7pdkXo6HL7pFXU7z6t3oR07P0vcfiXW+Sg7mRZjolJctlZU7dV0n/yS33WMHiCVB15ssQ0q2jyslXNjlTMbPqahx6OUf4AqDnN9zPG1t4faj8R4XUTm7aepkPTycjvnZNs32Z78e2h3iv0WdNsVXScKV7feLW+JupKhN9jDLVLaP3fo6bZTYatpauKoe6FjWkh9pCXZS0jQBpB1INibaLNSoyjLJrb7U6Fak4RTI202Jka2sxCSpMlryBpbrluPNJvwA6uZKtF9ZZPbDUopxoqOCq3WxPOJMka15aI3te4DQXboCebUD5LHbp7i1rMo/A256m0K+coEAQBAEAQBAQgJQEIAgJQEIAgCAIDzVGIwxesmib2vaPFeOSRkjSnLhMqqnbOhj9KriPukv+kFQdWHkzxsbiX2MrKneVRM9AzP7IyPqsoO4gWY6Rcvsv2VdRvWj/0qSU+89rfC6g7ldkWIaHUf1SRV1O9OoPqoIG9GYuf4WUHcvsizDQ4fdJlXUbwq5/CWNnuxgfVcqLuJliOj268s8LdqqmRw8orJ8ou4gPMd7A2aCyxF1FVZvlmV2FvFemKyeKCKprXBrBUTF2g1e8H9TjYd5UUpyMspW9FZeEXbNiamF2V9HJK4ta5oY9rIwSTdr3nibAaC3HisnwZLlZKT1GjJZjJL+3U+0G72uk4xwxjoMg0+Fyfivfl5s9er28fLLGn3VzH1tTC33WOf4kKStn5K8tciuIFpT7qoh62pmd05Wtb43U1bR7leet1X9KRZ0+7ehZ6TJX+9I7wbYKaoQRWnq1zLvgtKfZGij9GkgPvNDvqupKnFdivK9ry5my0goY4xaOKNo/pa0eAU8IwOpN8tn3AXpAlAQgK/aGn5ajqY/agkH9pUZrMWZqEttWL9zFNjsVkp6unayR7WSVEQkaCbOu7KL/uVClNqWDrb+3hUpOTXVJ4N8WxOMIQEoAgIQEoAgCAhAV+J45T0hDameOMkXAcbEjhcBRlNR5M1K3qVfoi2Vcu3NE3N+K7SMyj8N7c7R7BcAHE81jqourFGeOn15cRKeXelTB1mw1BHTZo+V1j+ZiW1otd8tFVUb1nkfhUjGm59KQuFtLcGjXioO68Isx0L/lP/AAVVRvJrX3ymFnRaO5/uJHyWN3MizHRqC5yyrn2xrpPSrJe4MZ9LQoutN9yzHTbaH2nn5Osqza1bLc215Vwv36BefySPc2lJZ6Iu37t6xrMxENyNGhxJvYmxNrDhxva6yfLzwVVq9vnCR5oNgK99vwGtuL3dIwW7bEn5KPy8zI9Xtl3LOn3XVLvWTU7OzM77BTVs+7K89cpr6YstKbdQP9WscepkQb8y4+CmrZd2V565L7Y/5LSn3ZUbfTM7+1+X6QFNW8CtLWLh8Y/RZ02w1DFwpWH33Pf9RKmqMF2K8tQuZfey1psIgi9VBC3sY0fZSUUivKtUlzJntA6lIxZJQH4fKGi7nAdpsvMnqi3wV1TtFSxesqoB+tp8F45xXLM0LarP6Ys91JUtnjZLE4OY5oc1w4EHgQvU88GKUXF7XychjG8WGlmkgEE73seWG2UC46NVhlXUXg2VDSqtWCnlYZYbIbU/4m6oaYOSMRaLZ85N78fNFrW61KnU3mG8snb465yVe8baSpw59OKYxhr2vzFzMxzAi1tegqNapKGMFjTLOlcbt/YosD3nStka2vYxzCbF7AWub15dc3dZYoXLz6i7c6LHbmk+vhmpQTNkY17HBzXAOaRqCDwIVzJzsouLwz6IeH5e24IPOLIep4eT+cC008xbfWOW3ex1vstXxI7n+pQ/KP6NgfmY1w52g/EXWzRw0lhtH0Xp4EAQBAQgCAIAgM43xBgZSl0bi8mQNeCAALNu12mt73A04FVbnGEbzRN2+ST6HNbPbKSYtGyaOVnmv5KoD3PzCxBBYbEG7SOoELFClvWcmwub9WsnBx90dH/6Ui//ABbrXNvwxe3N+bisvyy8lH/zk8fSe2m3W0zdZJqh/VdjR8m3+akraPcwz1qs+EkWtNsBQx2PIZrG/nve74i9ipqjBditPUrmX3fotKXZ2lhN4qWnaeNxG2/xspKEVwivK6rT+qT/AGWamYAgCAE24nsQEBwN7EdaHuCp2j2hjw5jHTNkdnNmBgBJNxpqR0/IqE5qKyyxbWs7iW2JzlJvKimnihbBIM8rY7uc0WBNr6X+CxK4TeC9U0ipCDk2uh3SsGoM83j7YSU0go6N+V2UOmeLXbfgxvQbak9YVavVceiN3penxqr4lTjsezdfiNRPFOKt0zrOa6N0gdq1wPouI84XClQlJrqYdUpUqc18PH9ip3i7K1FXW8vTxZmcg3MS4ABzc17AnjayhWpylLKLOmXlGlT2z5ycXs5h/l0gpGZA9+rHuJytABLtBxJ0sq8I7ng3F1W+BH4nY2/ZvDXUdHDTPeHmNuXMBYHU20K2EI7Vg4+4qqrUc0sZMh3hQiHE6o63JY9nY6MXdfpuCqVfpM6fTJOVsl+TU9lcBp6OMS0rC0yxsLiXOdcWuOJ61bhBRXQ526ualWWJvg53fDTZqWnluPMnLeshzTw/aFiuV6cl7RJ4rNeUcNT4O2bC5Kxtw+GoyS21vG7LY26QT8CVXUE4ZNxO6lC6+G+Gun5NB3X4g11O+mDwQw5oml7TIGH0swB0GY6dtubW1QllYNJqtFxqb/J3CzmpCAwPaaicMSrI2gaTuJLrBrQ7zgXE6DjzrXVI+tnZ2dVO2i34NswCXPR0zi5rrwMu5pu0nKLkGw07lfjwjka6xUkvcsFIxEIAgCAICUBCAIDhd71MX0UUgB/DnBd1BzS2577KvcLMTcaLNRrteUVu5qfWsi/5b/qH2ULV8oz65DrGRpqtmgCA5rEtsooHvjEcjyyTk3WMbQHXt+dw/wCuixOqky7SsZzSllJM+uE7X09VKIMzo5S0EMeLE3F7Ai4JtzXXsasW8HlWxq047sZXkv1kKZk28THqqnr5IYqmRkeRjmtbYWu2x1AvxB5+dU685RlhHR6Xa0KtLdKOWe3dg6rdVPkqfKnRPp7tfI6RzSczS3KXHnBdwUqG7OWYdVVBRUaeMrwdftxVSwYdUS07i17Q0gjiBnaHfIlZqjai2jWWUIzrxjLhnM7qsY5d9XHI0cockrniwz6ZdQNAdL6cblYree7OTYataqltceD1b3oM1DFIPyVLSexzHt8S1e3K9JDRp4rteUUG7LAKetbLLO1xkimYWWe5oGgcCQOOoKx28Iy6su6vdVaTUIvo0ayrhzZg8w8txoiTUSV4Y4H2BIG2/aLLXv1Vep18X8KxzHwbs1oAAAsALDsWwOQbyHC4I6kPVyYTs4/ybGIBYNDawxWHABzjGB2aha+HSoddc/yWTftk3dbA5AzLeLs3PWYhG6miLs0AD3cGtyud6Tjpz9qq16blLob7TLynRotTfc77AIHQ0lPFI5rnMiaxzmm4JaLGx7lYisLBpq8lKo2ii3oQZ8LlPsPjf/cAfFY66zAuaVPbco5DdszyimxSkP54Wlo6y17T4NWCh1i0bTVvRVp1EePd6x9NiVO59g2Rjo+IGYOFxZpIcdW9HMvKKcZmTU5Rq27x26m0K8csQgMZ3lxAYnIxjG3lZE4kni62UEEmzdGgKjcfUdTpDzQy3xk0Hd1KHYXTgODsuZhIvzPOmqs0foRpNRWLiR0yylEhASgCAIAgIQEoDld5lPymFT24tdG8d0jb/K6xV1mDNhpcttzE4jdHPlxCRl9H0zu8tewj5Fyr2z9RuNbjmkn4ZsCunLhAZBtdWCixWqNn/iNYTa2gLRm6CQbHS44nqVKpLbM6aypOvbL2K7a3D+RNJXRFxZURNnBNgWvsHZfN4EAjW5+ShUjjEkZ7Kt8RToyXVdDWdk8U8tooJ9blpa69r5mEscTbpIv3q7Tlujk5u7o/BrOBwO92BjamB7s4c6Ei4AIOV3Pcg385VrlLKN1ospOEkjudh5hJhlIWkkCIRi9gfM80Xt2KxSeYI099FxuJJ+T1bTQcrQ1UfTA8f2lSmsxaMdtPZVjL3Ms3VVGXEg2+klO9veC1w+TSqdu/UdFrMc26fuaDvFp+Uwqp/pa2T9rgVZrLMGaTTpbbmJx+5ye09XH7UTHj9LiD9YWC1fKNrrkfTGRqiuHOGRYRicM2JBte3LKyrtDO3QuyyENilA0N+GZU4yTn15Ojq0KkLbNN+lrqjXVcOcJQGGYzSObjkkcQ87y5j2c3FzZB4rXyX8p11Cadjl+DcgtgcicRvPpZZWU+ScRRXeJrvyNN8uXNrd3B2gBvdYKybXJtNMnCMnmOX2OV2TpZfKaZ1IauoiZO0OfrHCwE+flY4knRxPN2LFTTysdTYXk6eySqJRbXTz+zUdoYs9HUtLWu/BeQHMLwSBcXYPS1A0VqXBoKDxUizjthaDyarzTBsMk9NpTg3PmkF8ruaME8G9vYMNKOGbK+qupTSXVRfP8A0cRhsrhjMRcSXCvDCerlMvgq8f6huKqTsnjwbwtgcgSgMl3wwZaumk9qBze9rv8AuCpXK6o6XQ5eiS9y+3P1GaimjP5Kk291zGHxzLLbP0lLWoYrp+Ud4rBpwgCAIAgCAhAEBV7VU/K0FWzpp3/JpI8FCazFme2ltrRfujH93dRyeKUx9ouj/cw/7BUaDxM6nVY7rZm6rYnHkIDJd7lDlq46jM3z4msy65rtLrnha2o5+dUrmPXJ0uiVcwcCvx/EWSYNhkNwXte4kc4awPZr0akfBeVJJ00jLaUZQvKku3++poO7OmdFhcOcEF7nyAf0uecvxFj3qxQWII0upzU7mTRRb5Ke8VJL0SPZ3OaD/FY7ldEXdDl/JKPseXYPbKCjpIqSYSl5nLW5WggB7hYkkjnJXlGqktrJalp9SdR1Y8GnSNzNIPAix71bNCnh5MP2DbyOKwMc4Askcwk8+hjLR1kkLX0ulQ63UHvtG0bFtDTctRVUXt08jfiwq9NZi0cvby21Yy9zAsLMxkDKTlc7xYCMuDiOJGmvNfuWtjnPQ7Wt8LZmpjHublsVHKzD6dlU17ZGhzXBxu6we7KSb87bLY087Vk469cHWk6fBkO1rPJcUqNPRqeWB6Q4iQW+KpVPTUOns/5bRL2wbtTyZ2MeODmhw7xdX0chJYbR+16RMX3nUxZijy24L4o3g3trYtJvzejxVGusTOq0mSlbYfua3gc/K0lNJcHNBG4kdJYCVci8xRzVeO2pJe7OW3twZsPa/wBidh7MwLfusVwswNho88XGPKPFubnvBVRdEzX/ALmAfwUbZ+loza5H+WL9jQJ2lzHNBsS0gHoNuKsM0sXhmIbH4g5mMQzVEhJL5GyvceN43jUnrA+Co05fydTrLygnZ4gvDPdsZQeWYl5UR5nlLpGXB1Jc5zTpqLAHXhcWKlSjunuMF7V+FbKl3wbKrpzJCAzrfJT3ipJeiR7O5zQf4hVbldEbzQ5fySj7Hl3Nz+fWRf0xv+bh/svLV8oya5D6ZGoK2c+EAQBAQgJQBAQgPxOzMxzTztI+IXj4JReJJn8+YI809dTEn1dXGHdjZAHfK610ekztK632r91/0f0MFsjiQgOC3u0rHUsUpvnbJlZrpldbNcdwVe5S25Nzos5Kq4rhmVGFzWtkLfNLi1pIu0ltiW/MadapYa6nSuUZNwz1N02Kx1uIUbJA1rXM/DkYODSBplHskWIWxpTUo5ONvraVCq4sq968GfDS/wBiaN3xJZ/JQuF6CxpEsXKXnJxG7/ZmPEnSmWSVhicxwDMut7m9yDzhV6FNS6m31S8nQSjFLDNpAsLK+coYPi/+VxiUjTJXNf3co1618ulQ7Cj/ACWSz4N34juWwOQ4ZjFHB5Fj0NrBpqnZbcwfnYR8z8lRittU6mpL4ti/wbSrxypku93DTHVRVQHmyR8m732X8Wn+1U7mPVM6XRK2YOm+3U7Ld3iwqsPibfz4miGQc4yizT2EWWejLdE1Oo0HSrvw+qOnWUoGab1sPa+enlJNzE5gaLXIa65NzoAM3/llVuI5wzfaPVcVKJ1W7+XPhlN/S1zP2uIHgs1J5gjW38dtxI+22mGOrMPngZlDiGuaXGwBa9r9TzDzUqR3RaI2VZUa0ZszTBMSlwGSQFsUxmaA0MkzAFriASQOe506lVhJ0vc39zSjfJNenHlGs4JXGqpYKhzcpkia9zfZcR5zdeg3CuReVk5qtT+HNx8GF4ph5OJT0zLAmqe0aEhoc8kEgC9gCFQlH14Ovo10rVTfg1PY7Zx1PJy0gLWsZyVMw8QDYySvA0D3EAadF9MxCt04bTnLy6VTou/P+jr1mNeEBxu9eDNhhf7E0bvicn8lguF6DZ6RLFyl5ycbumny4kW8z6Z47w5jh8g5YLZ+rBttahmipeGbIrxywQBAEAQEIAgCAID+e9o4+Qr6oD8lS9w/dmH2WtqdJnbWr+JbRz4N/pJM8cbx+ZjXfEArYrg4uaxJo+q9InGb1mf5FklgclQ3MDztc1zSPiWrBcfSbXSH/Pj2OV2Pw8V2E4hTWBcyQTw9T8gt8ctu9YaS3U2jYX1R0LuE135PluoxLka4wE6TxkW/rYC4fLOvLeWJYJ6zR30VUXY0XbqDlMMqx0RF/wC3zvsrVVZgzRWMttxF+5wO6Coy1s8ft0+bvY8W+sqtbPqzd65DNOMvBraunMmI7zIOTxSYj87I5B25A3+CoV1iZ1ulS3WuPyjY8In5WmgkH5oWP+LQVdi8pHLVo7akl4Zje0OeLFaqUAuMNQJjxuWXa63UALqlPpNs6m12ztYxfdYNE2M2w/xWSdhhEeRrXN8/PmBJBv5otwHxVmlV3mjvrD5VJ5zkttp8EbiNK+neQD6UbuOR49F32PUSpzhuWCta3DoVFNGJ1OHVeHyujy1Ebzdt489njmyuZ6QVDbODwdYq9tcQy8P8m54CXGkpuVDg7kWZgeIOUXv1rYR46nIVklUe3g82NYP5VNSvJIbG55fYkEhzLAAjUa2Xko5J0a7pppdxszhDqGKSFz87TO98Z1uGOsQ11+JGqQjtWDy4rfFluwWNZTCaKSJ97PYWOsbGxFjYqTWUYoScZJorKPZalhi5JkLbdJJLr5cpIPEG3RZRVOKWDPO7qylubLOjpWQRtiiaGsaLNA5gpJYMEpOTy+T6CMAkhrbnUmwXp5ln6Q8CAICi26g5TDKtvREXj9JDvssdVZiy3Yz23EX7mT7v5+TxSlPtOcz9zT97KlQeJo6bVI7raRuy2JxxCAlAEBCAlAEBCAlAYbvIg5PFaj+sMk+LAP4rX11iZ1+lT3WyXg1nY6flMNo3f/nY09rRlPgrtN5ijmbyO2vJe5cqZWOc3hU/KYXVD2WCT9rg77LHWWYMu6dLbcw/Jxe52e1TVRe1C14/S6x+sKvbPq0bfXI+mMjnKr/27F3EaCKszdjC69v2uWN+moXI4r2X9v8A4bhiUImp5o+Z8L2fuaR91ffVHJ03tqJ+GYJh+E1ZN4IKsG1rtZI3tGbQfNa5QnnodjO5tnFb2jY9gqeaHD4o6tr2yNc+4cbmxeS0k3PMQr1JNR6nLX0qcqzdN9DM95OJtqcQdka4ck3kXXsLua43I6tVUryTkdDpNGVOhl9+pquxrS3DaIP0Ipo9OgZRYfCyuU/pRzd40682vLPnPsrBJVS1T85dI0Ne24y2DcvCy8dNN5JRvasaaguEfbBNmqagc51LFlc5uVxzOcSL3tqV7GEY8EK91VrfW8luplchASgCAIAgCAICCUB8J62OMXkkjaOlzmjxK8yiapyfCKyo2uoo/Sq4P0uDvpuoupFdzPGyry4gyqqN5FCz0Xyv92N3i6wUHXgixDSbmXbBS4tvMhlilhjp5iHxuZdxYPSBHC56VjlcRawW6OjVYzUpNdDgcGkdBV0kjg4WmieLgi7RINRfm0OqrQ6SRu7lKdCaXhn9DgrZnDkoAgCAIAgIQBAEBl+9DCDJWwzGSGJjoQxz3vt5zXOvZou5xs4cAqleGXk3+k3OynKKTb8I6zd65n+HxsilEoY98ecNLQbOJ4HXgQs9LG3oa3UN3x25LDfU6RZCkefEaNtTDLBJfLJG6N1uIDgQSOvVeNZWCUJuElJcoqMA2PpsPk5WnEmfIWFznk3BsTpw5hzKEKUY9UWri+rV1tm+h7psBppJXTyU0D5HWu90bXONgANSOgBS2RznBhVxVjHapPH5LEC3BSMIQBAcdUbvoZ66Wsnke5r5OU5IABt7C4ceJFwTzcVhdFOW5mzjqdSFFUorHudi1oAAAsBoFmNYSgIQBAfiSZrNXOaO0geKZPVFvhFdU7R0kOklXTtPRyjb/C91Bziu5mja1pcRZV1O8Chj4Tl3usefsoutBdyxHTLmX2lXU70qZukcFS/rsxo+br/JQdzEtR0Wu+WisqN6zv8ASpG/qkP2Cg7rwixDQ/8AlI8ku8yodA+3IMl5QZLMcRydvOvmcdbkW05ivPmXgmtFgprLyijqNta6U/8AFPb1NDW/O1wsTrzZdjpdtH7SqnxeeT11TUO6byvPiVHfJ9ywrWhFdIr9HzFPJO4uZE91z+Vj3Du4rzEmSVSlBYbRYU2ytZL6FHP3tyfXZSVKb7GGWoW0eZItKfd1XP4xxs96QfxBU1bzK8tYt1xllpT7q5z62pgb7rXv8cqmrZ92Vp65D7YsvpN20cnImWpqCY4mR6W1yXsRmvlHDQfdZfgJ46lBarNKSjFdTuGiwA6BZZzVPqSgJQBAQgCAIAgCA4He3hnKQRVReGiIlpFiS4vLQ0DvCrXEcxybnRq22q4Y5J3Qyf5WeM80wkHY9gH8Svbf6TzWf6yfsd6rBpwgCAIATbigweOpxaCH1s8Le17R8rqLkl3MsaNSXEWVNTtxQR8aph9xr3/S0qLrQXcsQ0+4lxErKjebRt9Bs7+xlvqIUHcQLENHuJc4RV1G9UXtDRuPRmkAPwaD4qDuV2RYjokl1lJFZV7z6o3DIYGEG2oe4jtFwoO5l4LMNEpYy5Nn3xnbqY07OTlyvfSwyAtDNJBIWzN1udR8MqlOu8dDFb6XF1HuXRP/AB2OQqdoqqX1lXUd0jm/TZV3Vk+5t4WVCHEUeAF8xPpvPP6Tz38V56mZMUafhFthmydXUn8OmkAtcucMgAtfQOsSexSjSm+xXq6hb0+ZfosIt31c/UQtAvYZnsB7bAnRT+XmYXq9uu5YU26+qd6yWnZ+53gApK2fkwS1ykuIstKfdQP9WrcenLGG+JKmrVd2Vpa5P7YnVUmx1JHBFAYWPDLnM5rS5xPHMba3+wWZUopYwayd9WlNy3YySNi6EOLvJIuzW3cL2CfCh4Hz1xjG5lhTYNTw+qp4G9YjaD8bKSjFdjDKvUlzJ/s9rWgcAApGNts/SHhCAICUAQEICUBCAIAgCAIAgOL3tRF2GhwvZtRG53WCHN8XBYLj6DaaQ/8A2V+GchsLte2hdUOrDK4ObGIw1oNsua4A0DRqFgo1VHO42uo6fKrt+EvOTo6jenCPV005080uLWg69p61ldyvBr4aLUfMkVNRvVmPq6aFvvPc/wAAFB3T7Itx0OP3SKybePWuvZ0TeyMafuJUHcSLEdGoLnLKufaqtluX1c3XYhnyaAoOrN9yxHT7aPEUVlRWST6SyyydTnOd8iVHdJmdUqMOuEj6U2EzSeqpp3e7E8j4gWTZJ9jx3NGPMl+y0pti66ThSvHvFrfEqaoTfYry1S2j9xaU+7Ssd6ZgZ2vJPwa23zU1bS7leetUFwmy5w3dfJHJHI+raC17X+Yw30N9CXCyyRtsPOSpW1pTi4qJZu3ZU7pHySTVLsz3OsXN5yTxtc9pKl8vHOSstYrKKjFJYLKPYGgaQTTk2AAvJIR8M1uvvU/gw8GB6lcv7ixptm6SL1dLAP0NPipqEV2K8rqtLmTLKOFrBZjWgdQA8F7gxOTfLP2vSIQBAEBKAIAgIQBAEAQBASgIQEoAgIQBAEAQBAUu2OGOrKCeCMAuIDmDpLSHAduihUjujgtWdZUa0ZszGLdxXO0LYWjrk/2BVP5eZ0T1m3Xn9HT4bu3zU7I6+oeSwO5JsWUNjzOzOs5zbuvpx61nVDpiTNZU1Zqo5Uo4zznuRFuqhvd9TP2NDB9QK8+Wj5PXrdXtFFnTbt6JlszZn+9IfBtgpqhBGCerXMu+PwWkOyNEy1qOA+80O4e9dTVOC7FaV7XlzNlnBQxR6RxRt7GNHgFLCRgdSb5bPRZekAgJQBAQgCAlAEAQBAEBCAlAEAQBAQgJQEICUAQBAEAQEIAgCAIAgCAIAgCAIAgCAIAgCAIAgCAIAgCAlAQgCAlAQgCAIAgCAICUBCAIAgCAIAgCAIAgJQEIAgJQEIAgJQBAQgCAIAgJQEICUAQBAQgCAICUAQBAEBCAlAEAQBAEAQBAQgCAIAgCAlAQgJQEIAgCAlAEAQBAEAQBAEAQBAQgJQBAEBCAICUBCAlAEBCAlAEAQEIAgCAIAgCAIAgCAIAgCAICUBCAIAgCAIAgCAIAgCAlAEBCAlAEBCAIAgJQEICUAQBAQgCAIAgCAlAQgCAIAgCAIAgCAIAgCAICUBCAlAEBCAlAQgCAIAgCAICUAQEICUAQEID/2Q=="/>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21381939">
            <a:off x="1891996" y="4480144"/>
            <a:ext cx="3660741" cy="97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136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876" y="-99392"/>
            <a:ext cx="8113008" cy="1066800"/>
          </a:xfrm>
        </p:spPr>
        <p:txBody>
          <a:bodyPr>
            <a:normAutofit/>
          </a:bodyPr>
          <a:lstStyle/>
          <a:p>
            <a:r>
              <a:rPr lang="en-GB" dirty="0" smtClean="0"/>
              <a:t>Limitations</a:t>
            </a:r>
            <a:endParaRPr lang="en-GB" dirty="0"/>
          </a:p>
        </p:txBody>
      </p:sp>
      <p:sp>
        <p:nvSpPr>
          <p:cNvPr id="9" name="Content Placeholder 1"/>
          <p:cNvSpPr txBox="1">
            <a:spLocks/>
          </p:cNvSpPr>
          <p:nvPr/>
        </p:nvSpPr>
        <p:spPr>
          <a:xfrm>
            <a:off x="107505" y="924692"/>
            <a:ext cx="6048672"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Opinions </a:t>
            </a:r>
            <a:r>
              <a:rPr lang="en-GB" dirty="0"/>
              <a:t>of </a:t>
            </a:r>
            <a:r>
              <a:rPr lang="en-GB" dirty="0" smtClean="0"/>
              <a:t>teachers regarding their </a:t>
            </a:r>
            <a:r>
              <a:rPr lang="en-GB" dirty="0"/>
              <a:t>own </a:t>
            </a:r>
            <a:r>
              <a:rPr lang="en-GB" dirty="0" smtClean="0"/>
              <a:t>assessment </a:t>
            </a:r>
            <a:r>
              <a:rPr lang="en-GB" dirty="0"/>
              <a:t>literacy rather than a more objective measure of Assessment </a:t>
            </a:r>
            <a:r>
              <a:rPr lang="en-GB" dirty="0" smtClean="0"/>
              <a:t>Literacy</a:t>
            </a:r>
          </a:p>
          <a:p>
            <a:pPr marL="342900" indent="-342900">
              <a:buFont typeface="Arial" pitchFamily="34" charset="0"/>
              <a:buChar char="•"/>
            </a:pPr>
            <a:r>
              <a:rPr lang="en-GB" dirty="0" smtClean="0"/>
              <a:t>Questionnaire </a:t>
            </a:r>
            <a:r>
              <a:rPr lang="en-GB" dirty="0"/>
              <a:t>respondents </a:t>
            </a:r>
            <a:r>
              <a:rPr lang="en-GB" dirty="0" smtClean="0"/>
              <a:t>were  restricted </a:t>
            </a:r>
            <a:r>
              <a:rPr lang="en-GB" dirty="0"/>
              <a:t>to practitioners with membership </a:t>
            </a:r>
            <a:r>
              <a:rPr lang="en-GB" dirty="0" smtClean="0"/>
              <a:t>of professional </a:t>
            </a:r>
            <a:r>
              <a:rPr lang="en-GB" dirty="0"/>
              <a:t>bodies, which may have excluded less engaged </a:t>
            </a:r>
            <a:r>
              <a:rPr lang="en-GB" dirty="0" smtClean="0"/>
              <a:t>practitioners </a:t>
            </a:r>
          </a:p>
          <a:p>
            <a:pPr marL="342900" indent="-342900">
              <a:buFont typeface="Arial" pitchFamily="34" charset="0"/>
              <a:buChar char="•"/>
            </a:pPr>
            <a:r>
              <a:rPr lang="en-GB" dirty="0" smtClean="0"/>
              <a:t>A </a:t>
            </a:r>
            <a:r>
              <a:rPr lang="en-GB" dirty="0"/>
              <a:t>greater number </a:t>
            </a:r>
            <a:r>
              <a:rPr lang="en-GB" dirty="0" smtClean="0"/>
              <a:t>of questionnaire respondents and interviewees may </a:t>
            </a:r>
            <a:r>
              <a:rPr lang="en-GB" dirty="0"/>
              <a:t>have </a:t>
            </a:r>
            <a:r>
              <a:rPr lang="en-GB" dirty="0" smtClean="0"/>
              <a:t>influenced </a:t>
            </a:r>
            <a:r>
              <a:rPr lang="en-GB" dirty="0"/>
              <a:t>the nature of the data </a:t>
            </a:r>
            <a:r>
              <a:rPr lang="en-GB" dirty="0" smtClean="0"/>
              <a:t>gathered</a:t>
            </a:r>
            <a:endParaRPr lang="en-GB" dirty="0" smtClean="0"/>
          </a:p>
          <a:p>
            <a:pPr marL="342900" indent="-342900">
              <a:buFont typeface="Arial" pitchFamily="34" charset="0"/>
              <a:buChar char="•"/>
            </a:pPr>
            <a:r>
              <a:rPr lang="en-GB" dirty="0" smtClean="0"/>
              <a:t>Additional </a:t>
            </a:r>
            <a:r>
              <a:rPr lang="en-GB" dirty="0"/>
              <a:t>time devoted to the piloting </a:t>
            </a:r>
            <a:r>
              <a:rPr lang="en-GB" dirty="0" smtClean="0"/>
              <a:t>stage </a:t>
            </a:r>
            <a:r>
              <a:rPr lang="en-GB" dirty="0"/>
              <a:t>could </a:t>
            </a:r>
            <a:r>
              <a:rPr lang="en-GB" dirty="0" smtClean="0"/>
              <a:t>                         have </a:t>
            </a:r>
            <a:r>
              <a:rPr lang="en-GB" dirty="0"/>
              <a:t>resulted in the honing of </a:t>
            </a:r>
            <a:r>
              <a:rPr lang="en-GB" dirty="0" smtClean="0"/>
              <a:t>certain </a:t>
            </a:r>
            <a:r>
              <a:rPr lang="en-GB" dirty="0" smtClean="0"/>
              <a:t>items</a:t>
            </a:r>
            <a:endParaRPr lang="en-GB" dirty="0" smtClean="0"/>
          </a:p>
          <a:p>
            <a:pPr marL="342900" indent="-342900">
              <a:buFont typeface="Arial" pitchFamily="34" charset="0"/>
              <a:buChar char="•"/>
            </a:pPr>
            <a:r>
              <a:rPr lang="en-GB" dirty="0" smtClean="0"/>
              <a:t>With a trained interviewer interactions </a:t>
            </a:r>
            <a:r>
              <a:rPr lang="en-GB" dirty="0" smtClean="0"/>
              <a:t>may have </a:t>
            </a:r>
            <a:r>
              <a:rPr lang="en-GB" dirty="0" smtClean="0"/>
              <a:t>yielded more </a:t>
            </a:r>
            <a:r>
              <a:rPr lang="en-GB" dirty="0" smtClean="0"/>
              <a:t>accurate </a:t>
            </a:r>
            <a:r>
              <a:rPr lang="en-GB" dirty="0" smtClean="0"/>
              <a:t>information</a:t>
            </a:r>
          </a:p>
          <a:p>
            <a:pPr marL="342900" indent="-342900">
              <a:buFont typeface="Arial" pitchFamily="34" charset="0"/>
              <a:buChar char="•"/>
            </a:pPr>
            <a:r>
              <a:rPr lang="en-GB" dirty="0" smtClean="0"/>
              <a:t>Closing the gap between theory and practice</a:t>
            </a:r>
            <a:endParaRPr lang="en-GB" dirty="0" smtClean="0"/>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1246122">
            <a:off x="6311232" y="1269464"/>
            <a:ext cx="2418972" cy="1562131"/>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descr="know-strengths-and-limitations"/>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792204">
            <a:off x="6124298" y="3807673"/>
            <a:ext cx="2591118" cy="1865606"/>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ound Diagonal Corner Rectangle 7"/>
          <p:cNvSpPr/>
          <p:nvPr/>
        </p:nvSpPr>
        <p:spPr>
          <a:xfrm>
            <a:off x="6156178" y="861391"/>
            <a:ext cx="2740814" cy="2495601"/>
          </a:xfrm>
          <a:prstGeom prst="round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b="1" dirty="0" smtClean="0">
                <a:solidFill>
                  <a:schemeClr val="bg2">
                    <a:lumMod val="50000"/>
                  </a:schemeClr>
                </a:solidFill>
                <a:effectLst>
                  <a:outerShdw blurRad="38100" dist="38100" dir="2700000" algn="tl">
                    <a:srgbClr val="000000">
                      <a:alpha val="43137"/>
                    </a:srgbClr>
                  </a:outerShdw>
                </a:effectLst>
              </a:rPr>
              <a:t>Relevance to IFP</a:t>
            </a:r>
            <a:endParaRPr lang="en-GB" dirty="0" smtClean="0"/>
          </a:p>
          <a:p>
            <a:r>
              <a:rPr lang="en-GB" sz="1600" dirty="0" smtClean="0"/>
              <a:t>Although respondents/interviewees make a lot of reference to cross-curricular collaboration, the respondents were focused on EAP rather than content module provision</a:t>
            </a:r>
          </a:p>
          <a:p>
            <a:r>
              <a:rPr lang="en-GB" dirty="0" smtClean="0"/>
              <a:t/>
            </a:r>
            <a:br>
              <a:rPr lang="en-GB" dirty="0" smtClean="0"/>
            </a:br>
            <a:endParaRPr lang="en-GB" dirty="0" smtClean="0"/>
          </a:p>
          <a:p>
            <a:pPr algn="ctr"/>
            <a:endParaRPr lang="en-GB" dirty="0"/>
          </a:p>
          <a:p>
            <a:pPr algn="ctr"/>
            <a:endParaRPr lang="en-GB" dirty="0" smtClean="0"/>
          </a:p>
          <a:p>
            <a:pPr algn="ctr"/>
            <a:endParaRPr lang="en-GB" dirty="0"/>
          </a:p>
          <a:p>
            <a:pPr algn="ctr"/>
            <a:endParaRPr lang="en-GB" dirty="0"/>
          </a:p>
        </p:txBody>
      </p:sp>
      <p:pic>
        <p:nvPicPr>
          <p:cNvPr id="1026" name="Picture 2"/>
          <p:cNvPicPr>
            <a:picLocks noChangeAspect="1" noChangeArrowheads="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t="2382"/>
          <a:stretch/>
        </p:blipFill>
        <p:spPr bwMode="auto">
          <a:xfrm rot="20797136">
            <a:off x="6089877" y="3788995"/>
            <a:ext cx="2622514" cy="1902959"/>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12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childTnLst>
                                </p:cTn>
                              </p:par>
                              <p:par>
                                <p:cTn id="32" presetID="16" presetClass="entr" presetSubtype="21"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arn(inVertical)">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43408"/>
            <a:ext cx="8113008" cy="1066800"/>
          </a:xfrm>
        </p:spPr>
        <p:txBody>
          <a:bodyPr>
            <a:normAutofit/>
          </a:bodyPr>
          <a:lstStyle/>
          <a:p>
            <a:r>
              <a:rPr lang="en-GB" dirty="0" smtClean="0"/>
              <a:t>Recommendations &amp; Actions</a:t>
            </a:r>
            <a:endParaRPr lang="en-GB" dirty="0"/>
          </a:p>
        </p:txBody>
      </p:sp>
      <p:sp>
        <p:nvSpPr>
          <p:cNvPr id="9" name="Content Placeholder 1"/>
          <p:cNvSpPr txBox="1">
            <a:spLocks/>
          </p:cNvSpPr>
          <p:nvPr/>
        </p:nvSpPr>
        <p:spPr>
          <a:xfrm>
            <a:off x="35496" y="708668"/>
            <a:ext cx="7200800"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Provision of a framework for in-service EAP assessment training- </a:t>
            </a:r>
            <a:r>
              <a:rPr lang="en-GB" dirty="0" smtClean="0">
                <a:solidFill>
                  <a:schemeClr val="bg2">
                    <a:lumMod val="60000"/>
                    <a:lumOff val="40000"/>
                  </a:schemeClr>
                </a:solidFill>
              </a:rPr>
              <a:t>There is also an clear interest in additional collaboration which includes assessment for content teachers on IFPs </a:t>
            </a:r>
          </a:p>
          <a:p>
            <a:pPr marL="342900" indent="-342900">
              <a:buFont typeface="Arial" pitchFamily="34" charset="0"/>
              <a:buChar char="•"/>
            </a:pPr>
            <a:r>
              <a:rPr lang="en-GB" dirty="0" smtClean="0"/>
              <a:t>The creation of an online annotated bibliography for EAP assessment literacy- </a:t>
            </a:r>
            <a:r>
              <a:rPr lang="en-GB" dirty="0">
                <a:solidFill>
                  <a:schemeClr val="bg2">
                    <a:lumMod val="60000"/>
                    <a:lumOff val="40000"/>
                  </a:schemeClr>
                </a:solidFill>
              </a:rPr>
              <a:t>Such a resource would also be relevant to non EAP teachers on IFPs</a:t>
            </a:r>
          </a:p>
          <a:p>
            <a:pPr marL="342900" indent="-342900">
              <a:buFont typeface="Arial" pitchFamily="34" charset="0"/>
              <a:buChar char="•"/>
            </a:pPr>
            <a:r>
              <a:rPr lang="en-GB" dirty="0" smtClean="0"/>
              <a:t>Promotion </a:t>
            </a:r>
            <a:r>
              <a:rPr lang="en-GB" dirty="0" smtClean="0"/>
              <a:t>of collaborative </a:t>
            </a:r>
            <a:r>
              <a:rPr lang="en-GB" dirty="0"/>
              <a:t>research and learning </a:t>
            </a:r>
            <a:r>
              <a:rPr lang="en-GB" dirty="0" smtClean="0"/>
              <a:t>opportunities in assessment on programmes such as IFPs</a:t>
            </a:r>
          </a:p>
          <a:p>
            <a:pPr marL="342900" indent="-342900">
              <a:buFont typeface="Arial" pitchFamily="34" charset="0"/>
              <a:buChar char="•"/>
            </a:pPr>
            <a:r>
              <a:rPr lang="en-GB" dirty="0" smtClean="0"/>
              <a:t>Development of </a:t>
            </a:r>
            <a:r>
              <a:rPr lang="en-GB" dirty="0"/>
              <a:t>interpretive EAP Assessment Literacy </a:t>
            </a:r>
            <a:r>
              <a:rPr lang="en-GB" dirty="0" smtClean="0"/>
              <a:t>skills including user-friendly statistical </a:t>
            </a:r>
            <a:r>
              <a:rPr lang="en-GB" dirty="0"/>
              <a:t>analysis </a:t>
            </a:r>
            <a:r>
              <a:rPr lang="en-GB" dirty="0" smtClean="0"/>
              <a:t>training- </a:t>
            </a:r>
            <a:r>
              <a:rPr lang="en-GB" dirty="0" smtClean="0">
                <a:solidFill>
                  <a:schemeClr val="bg2">
                    <a:lumMod val="60000"/>
                    <a:lumOff val="40000"/>
                  </a:schemeClr>
                </a:solidFill>
              </a:rPr>
              <a:t>Clear opportunities to learn from colleagues with statistical skills </a:t>
            </a:r>
          </a:p>
          <a:p>
            <a:pPr marL="342900" indent="-342900">
              <a:buFont typeface="Arial" pitchFamily="34" charset="0"/>
              <a:buChar char="•"/>
            </a:pPr>
            <a:r>
              <a:rPr lang="en-GB" dirty="0" smtClean="0"/>
              <a:t>The raising of </a:t>
            </a:r>
            <a:r>
              <a:rPr lang="en-GB" dirty="0"/>
              <a:t>awareness about the key importance of </a:t>
            </a:r>
            <a:r>
              <a:rPr lang="en-GB" dirty="0" smtClean="0"/>
              <a:t>                                                                        ethicality </a:t>
            </a:r>
            <a:r>
              <a:rPr lang="en-GB" dirty="0"/>
              <a:t>as an aspect of EAP </a:t>
            </a:r>
            <a:r>
              <a:rPr lang="en-GB" dirty="0" smtClean="0"/>
              <a:t>Assessment Literacy- </a:t>
            </a:r>
            <a:r>
              <a:rPr lang="en-GB" dirty="0" smtClean="0">
                <a:solidFill>
                  <a:schemeClr val="bg2">
                    <a:lumMod val="60000"/>
                    <a:lumOff val="40000"/>
                  </a:schemeClr>
                </a:solidFill>
              </a:rPr>
              <a:t>Working on IFPs brings together a wide group of stakeholders which can be used as a resource for this</a:t>
            </a:r>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https://encrypted-tbn0.gstatic.com/images?q=tbn:ANd9GcRHDPMmqKMM3TgevZPYfmFfbLKD0wkJ-HaVmPqFW5TVluBbTLjU"/>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9483"/>
          <a:stretch/>
        </p:blipFill>
        <p:spPr bwMode="auto">
          <a:xfrm>
            <a:off x="6876256" y="3021113"/>
            <a:ext cx="2046153" cy="150427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descr="http://socialspark.com/wp-content/uploads/2013/01/recommend.png"/>
          <p:cNvPicPr>
            <a:picLocks noChangeAspect="1" noChangeArrowheads="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4893" t="8106" r="6350" b="8487"/>
          <a:stretch/>
        </p:blipFill>
        <p:spPr bwMode="auto">
          <a:xfrm>
            <a:off x="7274199" y="941884"/>
            <a:ext cx="1648210" cy="136815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99130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43408"/>
            <a:ext cx="8113008" cy="1066800"/>
          </a:xfrm>
        </p:spPr>
        <p:txBody>
          <a:bodyPr>
            <a:normAutofit/>
          </a:bodyPr>
          <a:lstStyle/>
          <a:p>
            <a:r>
              <a:rPr lang="en-GB" dirty="0" smtClean="0"/>
              <a:t>Recommendations &amp; Actions</a:t>
            </a:r>
            <a:endParaRPr lang="en-GB" dirty="0"/>
          </a:p>
        </p:txBody>
      </p:sp>
      <p:sp>
        <p:nvSpPr>
          <p:cNvPr id="9" name="Content Placeholder 1"/>
          <p:cNvSpPr txBox="1">
            <a:spLocks/>
          </p:cNvSpPr>
          <p:nvPr/>
        </p:nvSpPr>
        <p:spPr>
          <a:xfrm>
            <a:off x="35496" y="708668"/>
            <a:ext cx="7200800"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Provision of a framework for in-service EAP assessment training- </a:t>
            </a:r>
            <a:r>
              <a:rPr lang="en-GB" dirty="0" smtClean="0">
                <a:solidFill>
                  <a:schemeClr val="bg2">
                    <a:lumMod val="60000"/>
                    <a:lumOff val="40000"/>
                  </a:schemeClr>
                </a:solidFill>
              </a:rPr>
              <a:t>There is also an clear interest in additional collaboration which includes assessment for content teachers on IFPs </a:t>
            </a:r>
          </a:p>
          <a:p>
            <a:pPr marL="342900" indent="-342900">
              <a:buFont typeface="Arial" pitchFamily="34" charset="0"/>
              <a:buChar char="•"/>
            </a:pPr>
            <a:r>
              <a:rPr lang="en-GB" dirty="0" smtClean="0"/>
              <a:t>The creation of an online annotated bibliography for EAP assessment literacy- </a:t>
            </a:r>
            <a:r>
              <a:rPr lang="en-GB" dirty="0">
                <a:solidFill>
                  <a:schemeClr val="bg2">
                    <a:lumMod val="60000"/>
                    <a:lumOff val="40000"/>
                  </a:schemeClr>
                </a:solidFill>
              </a:rPr>
              <a:t>Such a resource would also be relevant to non EAP teachers on IFPs</a:t>
            </a:r>
          </a:p>
          <a:p>
            <a:pPr marL="342900" indent="-342900">
              <a:buFont typeface="Arial" pitchFamily="34" charset="0"/>
              <a:buChar char="•"/>
            </a:pPr>
            <a:r>
              <a:rPr lang="en-GB" dirty="0" smtClean="0"/>
              <a:t>Promotion </a:t>
            </a:r>
            <a:r>
              <a:rPr lang="en-GB" dirty="0"/>
              <a:t>collaborative research and learning </a:t>
            </a:r>
            <a:r>
              <a:rPr lang="en-GB" dirty="0" smtClean="0"/>
              <a:t>opportunities in assessment on programmes such as IFPs</a:t>
            </a:r>
          </a:p>
          <a:p>
            <a:pPr marL="342900" indent="-342900">
              <a:buFont typeface="Arial" pitchFamily="34" charset="0"/>
              <a:buChar char="•"/>
            </a:pPr>
            <a:r>
              <a:rPr lang="en-GB" dirty="0" smtClean="0"/>
              <a:t>Development of </a:t>
            </a:r>
            <a:r>
              <a:rPr lang="en-GB" dirty="0"/>
              <a:t>interpretive EAP Assessment Literacy </a:t>
            </a:r>
            <a:r>
              <a:rPr lang="en-GB" dirty="0" smtClean="0"/>
              <a:t>skills including user-friendly statistical </a:t>
            </a:r>
            <a:r>
              <a:rPr lang="en-GB" dirty="0"/>
              <a:t>analysis </a:t>
            </a:r>
            <a:r>
              <a:rPr lang="en-GB" dirty="0" smtClean="0"/>
              <a:t>training- </a:t>
            </a:r>
            <a:r>
              <a:rPr lang="en-GB" dirty="0" smtClean="0">
                <a:solidFill>
                  <a:schemeClr val="bg2">
                    <a:lumMod val="60000"/>
                    <a:lumOff val="40000"/>
                  </a:schemeClr>
                </a:solidFill>
              </a:rPr>
              <a:t>Clear opportunities to learn from colleagues with statistical skills </a:t>
            </a:r>
          </a:p>
          <a:p>
            <a:pPr marL="342900" indent="-342900">
              <a:buFont typeface="Arial" pitchFamily="34" charset="0"/>
              <a:buChar char="•"/>
            </a:pPr>
            <a:r>
              <a:rPr lang="en-GB" dirty="0" smtClean="0"/>
              <a:t>The raising of </a:t>
            </a:r>
            <a:r>
              <a:rPr lang="en-GB" dirty="0"/>
              <a:t>awareness about the key importance of </a:t>
            </a:r>
            <a:r>
              <a:rPr lang="en-GB" dirty="0" smtClean="0"/>
              <a:t>                                                                        ethicality </a:t>
            </a:r>
            <a:r>
              <a:rPr lang="en-GB" dirty="0"/>
              <a:t>as an aspect of EAP </a:t>
            </a:r>
            <a:r>
              <a:rPr lang="en-GB" dirty="0" smtClean="0"/>
              <a:t>Assessment Literacy- </a:t>
            </a:r>
            <a:r>
              <a:rPr lang="en-GB" dirty="0" smtClean="0">
                <a:solidFill>
                  <a:schemeClr val="bg2">
                    <a:lumMod val="60000"/>
                    <a:lumOff val="40000"/>
                  </a:schemeClr>
                </a:solidFill>
              </a:rPr>
              <a:t>Working on IFPs brings together a wide group of stakeholders which can be used as a resource for this</a:t>
            </a:r>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https://encrypted-tbn0.gstatic.com/images?q=tbn:ANd9GcRHDPMmqKMM3TgevZPYfmFfbLKD0wkJ-HaVmPqFW5TVluBbTLjU"/>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9483"/>
          <a:stretch/>
        </p:blipFill>
        <p:spPr bwMode="auto">
          <a:xfrm>
            <a:off x="6876255" y="2882255"/>
            <a:ext cx="2046153" cy="150427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descr="http://socialspark.com/wp-content/uploads/2013/01/recommend.png"/>
          <p:cNvPicPr>
            <a:picLocks noChangeAspect="1" noChangeArrowheads="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4893" t="8106" r="6350" b="8487"/>
          <a:stretch/>
        </p:blipFill>
        <p:spPr bwMode="auto">
          <a:xfrm>
            <a:off x="7274199" y="941884"/>
            <a:ext cx="1648210" cy="136815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ound Diagonal Corner Rectangle 4"/>
          <p:cNvSpPr/>
          <p:nvPr/>
        </p:nvSpPr>
        <p:spPr>
          <a:xfrm>
            <a:off x="0" y="2132856"/>
            <a:ext cx="827584" cy="177180"/>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 Diagonal Corner Rectangle 6"/>
          <p:cNvSpPr/>
          <p:nvPr/>
        </p:nvSpPr>
        <p:spPr>
          <a:xfrm>
            <a:off x="63500" y="2132856"/>
            <a:ext cx="764084" cy="177180"/>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935649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171400"/>
            <a:ext cx="8113008" cy="1066800"/>
          </a:xfrm>
        </p:spPr>
        <p:txBody>
          <a:bodyPr>
            <a:normAutofit/>
          </a:bodyPr>
          <a:lstStyle/>
          <a:p>
            <a:r>
              <a:rPr lang="en-GB" dirty="0" smtClean="0"/>
              <a:t>How could you help?</a:t>
            </a:r>
            <a:endParaRPr lang="en-GB" dirty="0"/>
          </a:p>
        </p:txBody>
      </p:sp>
      <p:sp>
        <p:nvSpPr>
          <p:cNvPr id="9" name="Content Placeholder 1"/>
          <p:cNvSpPr txBox="1">
            <a:spLocks/>
          </p:cNvSpPr>
          <p:nvPr/>
        </p:nvSpPr>
        <p:spPr>
          <a:xfrm>
            <a:off x="179512" y="836712"/>
            <a:ext cx="6552728"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Contribute good practice models for assessment related training that EAP and content tutors are engaged with on your programmes</a:t>
            </a:r>
            <a:r>
              <a:rPr lang="en-GB" dirty="0">
                <a:solidFill>
                  <a:srgbClr val="4BACC6"/>
                </a:solidFill>
              </a:rPr>
              <a:t>-</a:t>
            </a:r>
            <a:r>
              <a:rPr lang="en-GB" dirty="0" smtClean="0"/>
              <a:t> </a:t>
            </a:r>
            <a:r>
              <a:rPr lang="en-GB" dirty="0" smtClean="0">
                <a:solidFill>
                  <a:schemeClr val="bg2">
                    <a:lumMod val="60000"/>
                    <a:lumOff val="40000"/>
                  </a:schemeClr>
                </a:solidFill>
              </a:rPr>
              <a:t>to share good practice</a:t>
            </a:r>
            <a:endParaRPr lang="en-GB" dirty="0">
              <a:solidFill>
                <a:schemeClr val="bg2">
                  <a:lumMod val="60000"/>
                  <a:lumOff val="40000"/>
                </a:schemeClr>
              </a:solidFill>
            </a:endParaRPr>
          </a:p>
          <a:p>
            <a:pPr marL="342900" indent="-342900">
              <a:buFont typeface="Arial" pitchFamily="34" charset="0"/>
              <a:buChar char="•"/>
            </a:pPr>
            <a:r>
              <a:rPr lang="en-GB" dirty="0" smtClean="0"/>
              <a:t>Suggest additions to an online annotated bibliography for assessment literacy</a:t>
            </a:r>
            <a:r>
              <a:rPr lang="en-GB" dirty="0">
                <a:solidFill>
                  <a:schemeClr val="bg2">
                    <a:lumMod val="60000"/>
                    <a:lumOff val="40000"/>
                  </a:schemeClr>
                </a:solidFill>
              </a:rPr>
              <a:t>- </a:t>
            </a:r>
            <a:r>
              <a:rPr lang="en-GB" dirty="0" smtClean="0">
                <a:solidFill>
                  <a:schemeClr val="bg2">
                    <a:lumMod val="60000"/>
                    <a:lumOff val="40000"/>
                  </a:schemeClr>
                </a:solidFill>
              </a:rPr>
              <a:t>to keep the resource up to date</a:t>
            </a:r>
            <a:endParaRPr lang="en-GB" dirty="0">
              <a:solidFill>
                <a:schemeClr val="bg2">
                  <a:lumMod val="60000"/>
                  <a:lumOff val="40000"/>
                </a:schemeClr>
              </a:solidFill>
            </a:endParaRPr>
          </a:p>
          <a:p>
            <a:pPr marL="342900" indent="-342900">
              <a:buFont typeface="Arial" pitchFamily="34" charset="0"/>
              <a:buChar char="•"/>
            </a:pPr>
            <a:r>
              <a:rPr lang="en-GB" dirty="0"/>
              <a:t>Promote collaborative research </a:t>
            </a:r>
            <a:r>
              <a:rPr lang="en-GB" dirty="0" smtClean="0"/>
              <a:t>opportunities in assessment development on your IFPs</a:t>
            </a:r>
          </a:p>
          <a:p>
            <a:pPr marL="342900" indent="-342900">
              <a:buFont typeface="Arial" pitchFamily="34" charset="0"/>
              <a:buChar char="•"/>
            </a:pPr>
            <a:r>
              <a:rPr lang="en-GB" dirty="0" smtClean="0"/>
              <a:t>Encourage the development of  interpretive </a:t>
            </a:r>
            <a:r>
              <a:rPr lang="en-GB" dirty="0"/>
              <a:t>EAP Assessment Literacy </a:t>
            </a:r>
            <a:r>
              <a:rPr lang="en-GB" dirty="0" smtClean="0"/>
              <a:t>skills including statistical </a:t>
            </a:r>
            <a:r>
              <a:rPr lang="en-GB" dirty="0"/>
              <a:t>analysis </a:t>
            </a:r>
            <a:r>
              <a:rPr lang="en-GB" dirty="0" smtClean="0"/>
              <a:t>training</a:t>
            </a:r>
            <a:r>
              <a:rPr lang="en-GB" dirty="0" smtClean="0">
                <a:solidFill>
                  <a:srgbClr val="4BACC6"/>
                </a:solidFill>
              </a:rPr>
              <a:t>-</a:t>
            </a:r>
            <a:r>
              <a:rPr lang="en-GB" dirty="0" smtClean="0"/>
              <a:t> </a:t>
            </a:r>
            <a:r>
              <a:rPr lang="en-GB" dirty="0">
                <a:solidFill>
                  <a:schemeClr val="bg2">
                    <a:lumMod val="60000"/>
                    <a:lumOff val="40000"/>
                  </a:schemeClr>
                </a:solidFill>
              </a:rPr>
              <a:t>gain support from your statistics colleagues</a:t>
            </a:r>
          </a:p>
          <a:p>
            <a:pPr marL="342900" indent="-342900">
              <a:buFont typeface="Arial" pitchFamily="34" charset="0"/>
              <a:buChar char="•"/>
            </a:pPr>
            <a:r>
              <a:rPr lang="en-GB" dirty="0" smtClean="0"/>
              <a:t>Continue to encourage good practice and to raise </a:t>
            </a:r>
            <a:r>
              <a:rPr lang="en-GB" dirty="0"/>
              <a:t>awareness about the key importance of </a:t>
            </a:r>
            <a:r>
              <a:rPr lang="en-GB" dirty="0" smtClean="0"/>
              <a:t>                                                                        ethicality</a:t>
            </a:r>
            <a:r>
              <a:rPr lang="en-GB" dirty="0" smtClean="0">
                <a:solidFill>
                  <a:srgbClr val="4BACC6"/>
                </a:solidFill>
              </a:rPr>
              <a:t>-</a:t>
            </a:r>
            <a:r>
              <a:rPr lang="en-GB" dirty="0" smtClean="0"/>
              <a:t> </a:t>
            </a:r>
            <a:r>
              <a:rPr lang="en-GB" dirty="0">
                <a:solidFill>
                  <a:schemeClr val="bg2">
                    <a:lumMod val="60000"/>
                    <a:lumOff val="40000"/>
                  </a:schemeClr>
                </a:solidFill>
              </a:rPr>
              <a:t>Consult codes of conduct and make people aware of how test results can be best interpreted and how they are flawed</a:t>
            </a:r>
          </a:p>
        </p:txBody>
      </p:sp>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descr="https://encrypted-tbn3.gstatic.com/images?q=tbn:ANd9GcS-roqaeBw_sYjlxVRYL3uHGItb3n6ixo9W3F1FlCTizInCsPh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36296" y="864430"/>
            <a:ext cx="1554749" cy="191649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4" descr="http://www.hfea.gov.uk/hfea/images/Code-of-Practice1.jpg">
            <a:hlinkClick r:id="rId4"/>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65552" y="3068960"/>
            <a:ext cx="1615216" cy="1873651"/>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0446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456" y="-86072"/>
            <a:ext cx="7680960" cy="1066800"/>
          </a:xfrm>
        </p:spPr>
        <p:txBody>
          <a:bodyPr/>
          <a:lstStyle/>
          <a:p>
            <a:r>
              <a:rPr lang="en-GB" dirty="0" smtClean="0"/>
              <a:t>Outline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44691005"/>
              </p:ext>
            </p:extLst>
          </p:nvPr>
        </p:nvGraphicFramePr>
        <p:xfrm>
          <a:off x="779104" y="1052736"/>
          <a:ext cx="7560840" cy="457200"/>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1- Defining terms and setting the scene</a:t>
                      </a:r>
                      <a:endParaRPr lang="en-GB" sz="2400" b="1" i="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00353075"/>
              </p:ext>
            </p:extLst>
          </p:nvPr>
        </p:nvGraphicFramePr>
        <p:xfrm>
          <a:off x="779104" y="1604146"/>
          <a:ext cx="7560840" cy="457200"/>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452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2- Research objectives and research questions</a:t>
                      </a:r>
                      <a:endParaRPr lang="en-GB" sz="2400" b="1" i="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37126667"/>
              </p:ext>
            </p:extLst>
          </p:nvPr>
        </p:nvGraphicFramePr>
        <p:xfrm>
          <a:off x="779104" y="2155556"/>
          <a:ext cx="7560840" cy="457200"/>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3- Supporting literature</a:t>
                      </a:r>
                      <a:endParaRPr lang="en-GB" sz="2400" b="1" i="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48041144"/>
              </p:ext>
            </p:extLst>
          </p:nvPr>
        </p:nvGraphicFramePr>
        <p:xfrm>
          <a:off x="779104" y="2706966"/>
          <a:ext cx="7560840" cy="504056"/>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4- Research design, methods and analysis</a:t>
                      </a:r>
                      <a:endParaRPr lang="en-GB" sz="2400" b="1" i="1" kern="1200" dirty="0">
                        <a:solidFill>
                          <a:schemeClr val="bg2"/>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91609128"/>
              </p:ext>
            </p:extLst>
          </p:nvPr>
        </p:nvGraphicFramePr>
        <p:xfrm>
          <a:off x="779104" y="4501766"/>
          <a:ext cx="7560840" cy="457200"/>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7- Limitations</a:t>
                      </a:r>
                      <a:endParaRPr lang="en-GB" sz="2400" b="1" i="1" kern="1200" dirty="0">
                        <a:solidFill>
                          <a:schemeClr val="bg2"/>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446779633"/>
              </p:ext>
            </p:extLst>
          </p:nvPr>
        </p:nvGraphicFramePr>
        <p:xfrm>
          <a:off x="779104" y="3903498"/>
          <a:ext cx="7560840" cy="504056"/>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6- Recommendations/Actions</a:t>
                      </a:r>
                      <a:endParaRPr lang="en-GB" sz="2400" b="1" i="0" kern="1200" dirty="0">
                        <a:solidFill>
                          <a:schemeClr val="tx1"/>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2173031"/>
              </p:ext>
            </p:extLst>
          </p:nvPr>
        </p:nvGraphicFramePr>
        <p:xfrm>
          <a:off x="779104" y="3305232"/>
          <a:ext cx="7560840" cy="504056"/>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5- Findings</a:t>
                      </a:r>
                      <a:endParaRPr lang="en-GB" sz="2400" b="1" i="1" kern="1200" dirty="0">
                        <a:solidFill>
                          <a:schemeClr val="bg2"/>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6919832"/>
              </p:ext>
            </p:extLst>
          </p:nvPr>
        </p:nvGraphicFramePr>
        <p:xfrm>
          <a:off x="791580" y="5047084"/>
          <a:ext cx="7560840" cy="457200"/>
        </p:xfrm>
        <a:graphic>
          <a:graphicData uri="http://schemas.openxmlformats.org/drawingml/2006/table">
            <a:tbl>
              <a:tblPr firstRow="1" bandRow="1">
                <a:effectLst>
                  <a:outerShdw blurRad="40000" dist="20000" dir="5400000" rotWithShape="0">
                    <a:srgbClr val="000000">
                      <a:alpha val="0"/>
                    </a:srgbClr>
                  </a:outerShdw>
                </a:effectLst>
                <a:tableStyleId>{35758FB7-9AC5-4552-8A53-C91805E547FA}</a:tableStyleId>
              </a:tblPr>
              <a:tblGrid>
                <a:gridCol w="7560840"/>
              </a:tblGrid>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i="0" kern="1200" dirty="0" smtClean="0">
                          <a:solidFill>
                            <a:schemeClr val="tx1"/>
                          </a:solidFill>
                          <a:latin typeface="+mn-lt"/>
                          <a:ea typeface="+mn-ea"/>
                          <a:cs typeface="+mn-cs"/>
                        </a:rPr>
                        <a:t>8- Thematic bibliographies</a:t>
                      </a:r>
                      <a:endParaRPr lang="en-GB" sz="2400" b="1" i="1" kern="1200" dirty="0">
                        <a:solidFill>
                          <a:schemeClr val="bg2"/>
                        </a:solidFill>
                        <a:latin typeface="+mn-lt"/>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50000"/>
                        <a:alpha val="39000"/>
                      </a:schemeClr>
                    </a:solidFill>
                  </a:tcPr>
                </a:tc>
              </a:tr>
            </a:tbl>
          </a:graphicData>
        </a:graphic>
      </p:graphicFrame>
    </p:spTree>
    <p:extLst>
      <p:ext uri="{BB962C8B-B14F-4D97-AF65-F5344CB8AC3E}">
        <p14:creationId xmlns:p14="http://schemas.microsoft.com/office/powerpoint/2010/main" val="1217851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0" objId="2"/>
        <p14:stopEvt time="2591"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Thematic Bibliographies</a:t>
            </a:r>
            <a:endParaRPr lang="en-GB" dirty="0"/>
          </a:p>
        </p:txBody>
      </p:sp>
      <p:pic>
        <p:nvPicPr>
          <p:cNvPr id="102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59832" y="1844824"/>
            <a:ext cx="5704249" cy="2778993"/>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35"/>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5536" y="2458695"/>
            <a:ext cx="3528943" cy="2842513"/>
          </a:xfrm>
          <a:prstGeom prst="rect">
            <a:avLst/>
          </a:prstGeom>
          <a:noFill/>
          <a:ln w="76200">
            <a:solidFill>
              <a:schemeClr val="tx1"/>
            </a:solidFill>
            <a:miter lim="800000"/>
            <a:headEnd/>
            <a:tailEnd/>
          </a:ln>
        </p:spPr>
      </p:pic>
      <p:pic>
        <p:nvPicPr>
          <p:cNvPr id="1030" name="Picture 6"/>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1084596">
            <a:off x="3609134" y="4040563"/>
            <a:ext cx="3420765" cy="2089241"/>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511714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66737" y="952710"/>
            <a:ext cx="7848872" cy="4952580"/>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sz="2800" dirty="0" smtClean="0"/>
              <a:t>Key proponents of Assessment Literacy:</a:t>
            </a:r>
          </a:p>
          <a:p>
            <a:pPr marL="342900" indent="-342900">
              <a:spcBef>
                <a:spcPts val="0"/>
              </a:spcBef>
              <a:buFont typeface="Arial" pitchFamily="34" charset="0"/>
              <a:buChar char="•"/>
            </a:pPr>
            <a:endParaRPr lang="en-GB"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a:p>
          <a:p>
            <a:pPr>
              <a:spcBef>
                <a:spcPts val="0"/>
              </a:spcBef>
            </a:pPr>
            <a:endParaRPr lang="en-GB" sz="1200" dirty="0" smtClean="0"/>
          </a:p>
          <a:p>
            <a:pPr>
              <a:spcBef>
                <a:spcPts val="0"/>
              </a:spcBef>
            </a:pPr>
            <a:endParaRPr lang="en-GB" sz="1600" dirty="0" smtClean="0"/>
          </a:p>
          <a:p>
            <a:pPr>
              <a:spcBef>
                <a:spcPts val="0"/>
              </a:spcBef>
            </a:pPr>
            <a:endParaRPr lang="en-GB" sz="1600" dirty="0"/>
          </a:p>
          <a:p>
            <a:pPr>
              <a:spcBef>
                <a:spcPts val="0"/>
              </a:spcBef>
            </a:pPr>
            <a:endParaRPr lang="en-GB" sz="1600" dirty="0" smtClean="0"/>
          </a:p>
          <a:p>
            <a:pPr>
              <a:spcBef>
                <a:spcPts val="0"/>
              </a:spcBef>
            </a:pPr>
            <a:endParaRPr lang="en-GB" sz="1600" dirty="0"/>
          </a:p>
          <a:p>
            <a:pPr>
              <a:spcBef>
                <a:spcPts val="0"/>
              </a:spcBef>
            </a:pPr>
            <a:endParaRPr lang="en-GB" sz="1200" dirty="0" smtClean="0"/>
          </a:p>
          <a:p>
            <a:pPr>
              <a:spcBef>
                <a:spcPts val="0"/>
              </a:spcBef>
            </a:pPr>
            <a:endParaRPr lang="en-GB" sz="1200" dirty="0"/>
          </a:p>
        </p:txBody>
      </p:sp>
      <p:sp>
        <p:nvSpPr>
          <p:cNvPr id="4" name="Rounded Rectangle 3"/>
          <p:cNvSpPr/>
          <p:nvPr/>
        </p:nvSpPr>
        <p:spPr>
          <a:xfrm>
            <a:off x="5652120" y="1916832"/>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An description of the flaws in testing and assessment practices and a call to action for educationalists to improve the situation </a:t>
            </a:r>
            <a:endParaRPr lang="en-GB" sz="1200" b="1" i="1" dirty="0">
              <a:solidFill>
                <a:schemeClr val="bg2">
                  <a:lumMod val="50000"/>
                </a:schemeClr>
              </a:solidFill>
            </a:endParaRPr>
          </a:p>
        </p:txBody>
      </p:sp>
      <p:sp>
        <p:nvSpPr>
          <p:cNvPr id="12" name="Rounded Rectangle 11"/>
          <p:cNvSpPr/>
          <p:nvPr/>
        </p:nvSpPr>
        <p:spPr>
          <a:xfrm>
            <a:off x="5652120" y="2780928"/>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An investigation into the assessment literacy of practising English language teachers</a:t>
            </a:r>
            <a:endParaRPr lang="en-GB" sz="1200" b="1" i="1" dirty="0">
              <a:solidFill>
                <a:schemeClr val="bg2">
                  <a:lumMod val="50000"/>
                </a:schemeClr>
              </a:solidFill>
            </a:endParaRPr>
          </a:p>
        </p:txBody>
      </p:sp>
      <p:sp>
        <p:nvSpPr>
          <p:cNvPr id="13" name="Rounded Rectangle 12"/>
          <p:cNvSpPr/>
          <p:nvPr/>
        </p:nvSpPr>
        <p:spPr>
          <a:xfrm>
            <a:off x="5652120" y="3645024"/>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a:solidFill>
                  <a:schemeClr val="bg2">
                    <a:lumMod val="50000"/>
                  </a:schemeClr>
                </a:solidFill>
              </a:rPr>
              <a:t>Promotes the importance of assessment literacy particularly from the position of test-takers themselves</a:t>
            </a:r>
          </a:p>
        </p:txBody>
      </p:sp>
      <p:sp>
        <p:nvSpPr>
          <p:cNvPr id="14" name="Rounded Rectangle 13"/>
          <p:cNvSpPr/>
          <p:nvPr/>
        </p:nvSpPr>
        <p:spPr>
          <a:xfrm>
            <a:off x="5652120" y="4509120"/>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First </a:t>
            </a:r>
            <a:r>
              <a:rPr lang="en-GB" sz="1200" b="1" i="1" dirty="0">
                <a:solidFill>
                  <a:schemeClr val="bg2">
                    <a:lumMod val="50000"/>
                  </a:schemeClr>
                </a:solidFill>
              </a:rPr>
              <a:t>usage of the term assessment literacy - sets out the importance of assessment literacy from the wider stakeholder perspective  </a:t>
            </a:r>
          </a:p>
        </p:txBody>
      </p:sp>
      <p:sp>
        <p:nvSpPr>
          <p:cNvPr id="15" name="Rounded Rectangle 14"/>
          <p:cNvSpPr/>
          <p:nvPr/>
        </p:nvSpPr>
        <p:spPr>
          <a:xfrm>
            <a:off x="5652120" y="5373216"/>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spotlight on the importance of developing and maintaining Assessment Literacy in the context of high-stakes language assessment</a:t>
            </a:r>
            <a:endParaRPr lang="en-GB" sz="1200" b="1" i="1" dirty="0">
              <a:solidFill>
                <a:schemeClr val="bg2">
                  <a:lumMod val="50000"/>
                </a:schemeClr>
              </a:solidFill>
            </a:endParaRPr>
          </a:p>
        </p:txBody>
      </p:sp>
      <p:grpSp>
        <p:nvGrpSpPr>
          <p:cNvPr id="26" name="Group 25"/>
          <p:cNvGrpSpPr/>
          <p:nvPr/>
        </p:nvGrpSpPr>
        <p:grpSpPr>
          <a:xfrm>
            <a:off x="260814" y="1916832"/>
            <a:ext cx="5451549" cy="504056"/>
            <a:chOff x="260814" y="1916832"/>
            <a:chExt cx="5451549" cy="504056"/>
          </a:xfrm>
        </p:grpSpPr>
        <p:sp>
          <p:nvSpPr>
            <p:cNvPr id="21" name="Rounded Rectangle 20"/>
            <p:cNvSpPr/>
            <p:nvPr/>
          </p:nvSpPr>
          <p:spPr>
            <a:xfrm>
              <a:off x="260814" y="1916832"/>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pPr>
                <a:spcBef>
                  <a:spcPts val="0"/>
                </a:spcBef>
              </a:pPr>
              <a:r>
                <a:rPr lang="en-GB" sz="1200" b="1" dirty="0" err="1">
                  <a:effectLst>
                    <a:outerShdw blurRad="38100" dist="38100" dir="2700000" algn="tl">
                      <a:srgbClr val="000000">
                        <a:alpha val="43137"/>
                      </a:srgbClr>
                    </a:outerShdw>
                  </a:effectLst>
                </a:rPr>
                <a:t>Popham</a:t>
              </a:r>
              <a:r>
                <a:rPr lang="en-GB" sz="1200" b="1" dirty="0">
                  <a:effectLst>
                    <a:outerShdw blurRad="38100" dist="38100" dir="2700000" algn="tl">
                      <a:srgbClr val="000000">
                        <a:alpha val="43137"/>
                      </a:srgbClr>
                    </a:outerShdw>
                  </a:effectLst>
                </a:rPr>
                <a:t>, W. J. (2001). </a:t>
              </a:r>
              <a:r>
                <a:rPr lang="en-GB" sz="1200" dirty="0"/>
                <a:t>The truth about testing : an educator's call to action. Alexandria, Va. Association for Supervision and Curriculum Development. </a:t>
              </a:r>
            </a:p>
          </p:txBody>
        </p:sp>
        <p:sp>
          <p:nvSpPr>
            <p:cNvPr id="24" name="Oval 23"/>
            <p:cNvSpPr/>
            <p:nvPr/>
          </p:nvSpPr>
          <p:spPr>
            <a:xfrm>
              <a:off x="5280315" y="1960822"/>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60814" y="2780928"/>
            <a:ext cx="5451549" cy="648072"/>
            <a:chOff x="260814" y="2780928"/>
            <a:chExt cx="5451549" cy="648072"/>
          </a:xfrm>
        </p:grpSpPr>
        <p:sp>
          <p:nvSpPr>
            <p:cNvPr id="22" name="Rounded Rectangle 21"/>
            <p:cNvSpPr/>
            <p:nvPr/>
          </p:nvSpPr>
          <p:spPr>
            <a:xfrm>
              <a:off x="260814" y="2780928"/>
              <a:ext cx="5031266" cy="648072"/>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dirty="0" err="1">
                  <a:effectLst>
                    <a:outerShdw blurRad="38100" dist="38100" dir="2700000" algn="tl">
                      <a:srgbClr val="000000">
                        <a:alpha val="43137"/>
                      </a:srgbClr>
                    </a:outerShdw>
                  </a:effectLst>
                </a:rPr>
                <a:t>Fulcher</a:t>
              </a:r>
              <a:r>
                <a:rPr lang="en-GB" sz="1200" b="1" dirty="0">
                  <a:effectLst>
                    <a:outerShdw blurRad="38100" dist="38100" dir="2700000" algn="tl">
                      <a:srgbClr val="000000">
                        <a:alpha val="43137"/>
                      </a:srgbClr>
                    </a:outerShdw>
                  </a:effectLst>
                </a:rPr>
                <a:t>, G. (2012). </a:t>
              </a:r>
              <a:r>
                <a:rPr lang="en-GB" sz="1200" dirty="0"/>
                <a:t>Assessment literacy for the language classroom. [Journal Article]. Language </a:t>
              </a:r>
              <a:r>
                <a:rPr lang="en-GB" sz="1200" dirty="0" smtClean="0"/>
                <a:t>Assessment </a:t>
              </a:r>
              <a:r>
                <a:rPr lang="en-GB" sz="1200" dirty="0"/>
                <a:t>Quarterly, 9(1)</a:t>
              </a:r>
            </a:p>
          </p:txBody>
        </p:sp>
        <p:sp>
          <p:nvSpPr>
            <p:cNvPr id="29" name="Oval 28"/>
            <p:cNvSpPr/>
            <p:nvPr/>
          </p:nvSpPr>
          <p:spPr>
            <a:xfrm>
              <a:off x="5280315" y="2824918"/>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60814" y="3645024"/>
            <a:ext cx="5451549" cy="597046"/>
            <a:chOff x="260814" y="3645024"/>
            <a:chExt cx="5451549" cy="597046"/>
          </a:xfrm>
        </p:grpSpPr>
        <p:sp>
          <p:nvSpPr>
            <p:cNvPr id="23" name="Rounded Rectangle 22"/>
            <p:cNvSpPr/>
            <p:nvPr/>
          </p:nvSpPr>
          <p:spPr>
            <a:xfrm>
              <a:off x="260814" y="3645024"/>
              <a:ext cx="5031266" cy="59704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pPr>
                <a:spcBef>
                  <a:spcPts val="0"/>
                </a:spcBef>
              </a:pPr>
              <a:r>
                <a:rPr lang="en-GB" sz="1200" b="1" dirty="0" smtClean="0">
                  <a:effectLst>
                    <a:outerShdw blurRad="38100" dist="38100" dir="2700000" algn="tl">
                      <a:srgbClr val="000000">
                        <a:alpha val="43137"/>
                      </a:srgbClr>
                    </a:outerShdw>
                  </a:effectLst>
                </a:rPr>
                <a:t>Price</a:t>
              </a:r>
              <a:r>
                <a:rPr lang="en-GB" sz="1200" b="1" dirty="0">
                  <a:effectLst>
                    <a:outerShdw blurRad="38100" dist="38100" dir="2700000" algn="tl">
                      <a:srgbClr val="000000">
                        <a:alpha val="43137"/>
                      </a:srgbClr>
                    </a:outerShdw>
                  </a:effectLst>
                </a:rPr>
                <a:t>, M., Rust, C., O'Donovan, B., &amp; Handley, K. (2012). </a:t>
              </a:r>
              <a:r>
                <a:rPr lang="en-GB" sz="1200" dirty="0"/>
                <a:t>Assessment                        Literacy: The foundation for improving student learning. Oxford: Oxford Brookes </a:t>
              </a:r>
              <a:r>
                <a:rPr lang="en-GB" sz="1200" dirty="0" smtClean="0"/>
                <a:t>University.</a:t>
              </a:r>
              <a:endParaRPr lang="en-GB" sz="1200" dirty="0"/>
            </a:p>
            <a:p>
              <a:pPr>
                <a:spcBef>
                  <a:spcPts val="0"/>
                </a:spcBef>
              </a:pPr>
              <a:endParaRPr lang="en-GB" sz="1200" dirty="0"/>
            </a:p>
          </p:txBody>
        </p:sp>
        <p:sp>
          <p:nvSpPr>
            <p:cNvPr id="30" name="Oval 29"/>
            <p:cNvSpPr/>
            <p:nvPr/>
          </p:nvSpPr>
          <p:spPr>
            <a:xfrm>
              <a:off x="5280315" y="369700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260814" y="4509120"/>
            <a:ext cx="5451549" cy="504056"/>
            <a:chOff x="260814" y="4509120"/>
            <a:chExt cx="5451549" cy="504056"/>
          </a:xfrm>
        </p:grpSpPr>
        <p:sp>
          <p:nvSpPr>
            <p:cNvPr id="25" name="Rounded Rectangle 24"/>
            <p:cNvSpPr/>
            <p:nvPr/>
          </p:nvSpPr>
          <p:spPr>
            <a:xfrm>
              <a:off x="260814" y="4509120"/>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b="1" dirty="0" err="1" smtClean="0">
                  <a:effectLst>
                    <a:outerShdw blurRad="38100" dist="38100" dir="2700000" algn="tl">
                      <a:srgbClr val="000000">
                        <a:alpha val="43137"/>
                      </a:srgbClr>
                    </a:outerShdw>
                  </a:effectLst>
                </a:rPr>
                <a:t>Stiggins</a:t>
              </a:r>
              <a:r>
                <a:rPr lang="en-GB" sz="1200" b="1" dirty="0">
                  <a:effectLst>
                    <a:outerShdw blurRad="38100" dist="38100" dir="2700000" algn="tl">
                      <a:srgbClr val="000000">
                        <a:alpha val="43137"/>
                      </a:srgbClr>
                    </a:outerShdw>
                  </a:effectLst>
                </a:rPr>
                <a:t>, R. J. (1991). </a:t>
              </a:r>
              <a:r>
                <a:rPr lang="en-GB" sz="1200" dirty="0"/>
                <a:t>Assessment Literacy. The Phi Delta </a:t>
              </a:r>
              <a:r>
                <a:rPr lang="en-GB" sz="1200" dirty="0" err="1"/>
                <a:t>Kappan</a:t>
              </a:r>
              <a:r>
                <a:rPr lang="en-GB" sz="1200" dirty="0"/>
                <a:t>, 72(7), 534.  </a:t>
              </a:r>
            </a:p>
            <a:p>
              <a:pPr>
                <a:spcBef>
                  <a:spcPts val="0"/>
                </a:spcBef>
              </a:pPr>
              <a:endParaRPr lang="en-GB" sz="1200" dirty="0"/>
            </a:p>
          </p:txBody>
        </p:sp>
        <p:sp>
          <p:nvSpPr>
            <p:cNvPr id="31" name="Oval 30"/>
            <p:cNvSpPr/>
            <p:nvPr/>
          </p:nvSpPr>
          <p:spPr>
            <a:xfrm>
              <a:off x="5280315" y="455311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260814" y="5373216"/>
            <a:ext cx="5451549" cy="504056"/>
            <a:chOff x="260814" y="5373216"/>
            <a:chExt cx="5451549" cy="504056"/>
          </a:xfrm>
        </p:grpSpPr>
        <p:sp>
          <p:nvSpPr>
            <p:cNvPr id="27" name="Rounded Rectangle 26"/>
            <p:cNvSpPr/>
            <p:nvPr/>
          </p:nvSpPr>
          <p:spPr>
            <a:xfrm>
              <a:off x="260814" y="5373216"/>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r>
                <a:rPr lang="en-GB" sz="1200" b="1" dirty="0">
                  <a:effectLst>
                    <a:outerShdw blurRad="38100" dist="38100" dir="2700000" algn="tl">
                      <a:srgbClr val="000000">
                        <a:alpha val="43137"/>
                      </a:srgbClr>
                    </a:outerShdw>
                  </a:effectLst>
                </a:rPr>
                <a:t>Taylor, L. (200</a:t>
              </a:r>
              <a:r>
                <a:rPr lang="en-GB" sz="1200" dirty="0"/>
                <a:t>9). Developing Assessment Literacy. Annual review of Applied Linguistics, 29, 21-36</a:t>
              </a:r>
            </a:p>
            <a:p>
              <a:pPr>
                <a:spcBef>
                  <a:spcPts val="0"/>
                </a:spcBef>
              </a:pPr>
              <a:endParaRPr lang="en-GB" sz="1200" dirty="0"/>
            </a:p>
          </p:txBody>
        </p:sp>
        <p:sp>
          <p:nvSpPr>
            <p:cNvPr id="32" name="Oval 31"/>
            <p:cNvSpPr/>
            <p:nvPr/>
          </p:nvSpPr>
          <p:spPr>
            <a:xfrm>
              <a:off x="5280315" y="5417206"/>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AutoShape 4" descr="data:image/jpeg;base64,/9j/4AAQSkZJRgABAQAAAQABAAD/2wCEAAkGBhMSERUUExQVExQWFRcVFRQVFRAUFxUXFRQVFBQZFRUXHSYeFxokGRQUHy8gIyctLCwtFh4xNTAqNSYrLCkBCQoKDgwOGg8PGiwkHSQsKSkpLCkpKSkpKSkpKiksKSwpKSksLCwsKSwpLCksLCkpLCkpKSksLCwpKSkpKSwpKf/AABEIAHYAbgMBIgACEQEDEQH/xAAcAAABBQEBAQAAAAAAAAAAAAAEAAIDBQYBBwj/xAA5EAABAwIEBAQDBgQHAAAAAAABAAIRAyEEBRIxQVFxgQYTImEykaEHUsHR8PEjYrHhFBYzQkNygv/EABkBAAIDAQAAAAAAAAAAAAAAAAIDAAEEBf/EACARAAICAwACAwEAAAAAAAAAAAABAhEDITESUSJBYgT/2gAMAwEAAhEDEQA/AK5zExwUpTSFzzYRcU8MS8tOajBGeVddJTaxeBMQ3gSg21jvf80tysYoew41mgbqNuJaTGoTyQzajzN4TKmEe48+ZNlLJ4h7gm6EK6nUZfSdI4/uiqNSbHjsQpdkcWhsJ8FSGnZcarAIw1RliJ8v3TSxFZQ5xKa1nNO1WUjChDGwjsvwcguPDaf1fogXbq7wv+jB+OPpuSqk9USCtgmHoCsXAskDckyPlxPso8XlJ4DufyGy1Hh3BaaYnc36K0dhRxA+SRbs2qKrZ5xSyy/5WVxhcrAAtH4rS18O0bADshyFG2xixpbK2phREcFkcywxw9QRek4+n+V33eh3HJbmoAqfOcIHscCLEfsqTpkyQ8kVTHhwskGoTKJgt5H8FYli0HNZF5YU7aAXA1P0qFFe1ymY4FCuTw+ysJklV6uMneTM7ER1NuPZUErRYPAvYyWRU2kAxpJg8d7EIcjpB4YtuzWZYJbwjZFVlTYLNdADXUqwtuGahPVkqWtmfp1QWtPw+kl56g7dISFw2pBFcghV1QKh/wAwa9R/jNDTBLg36AC4RlDFVH0w9oEQJLi4XMxYDeytqhkWg6q4AXIVdjHyqSvmjtxTdWfqIi4DYMG2yOw+NfpLSzy9YAkAEbg/OypxBcrKfLWaXVBx1fSLI910K+hpqPgzJG/sB/dSNqJ64c+S+TCWBcL1F5yXmSrBoHexM0ohoS8jijsEG0XWxyTGNFIcS8gFtp9Iawxz4Husi4K88NsD3FjrERUYeTmm8duHsl5U3Gx/880p0+M1GH3t0QuIJYTILhMiBMT0uEdTZF/1uo8VWAaTxCzI6K6ZvFMBabO6kOAE+7oCtW4cU6AY2DaSRz4dYEIWnQ86C4+gGQOcH6onGYwsEE2MCGtH1vKsvVlGaMExHMg2vzHBTljiJIgexn9kG/ElzyTtt2UNLH+osFxuN7RuFHZLjdENb4j1USmqC6iqLRHhy56mxjlEKl1K6pZBuciBLRjV0lIhdLVYoYQlSqlpBaYcNiOCTSgszxvk03PN4FhzPAK+6JzZ6XhKs02nm0H5hQ5jhddNwXMnpn/DUdRBJpMcSNpLQTHdEauCxyVOjrxdpMyOFx+LowfLFaiDpeGAeayNiATDm+1lLjM8ouEue5lp01KL2meXVaR2F8r1Ab7j8VVZnWbcxEb8URI17Mzi3+YAKL3XdBcaZYA2DOkG5P0U+W4AU2umSS4wSZMHjKmpHW7ZT5odIHSFW3oqTitldUMlMeE9q45aUq0cyUrdglQQhXmUXUKF0KFplvqXS/gha2KbTEvcGj3ICo8x8YsFqQ1H7xkDsNyjjFsW3Re16obJcQBzNgshnma+c6B8DbD3PEqozHN6lQy5xMXjgOgFkxtVOjCti3Kz2L7Oc/8AOwYpOP8AEoej3LP+M/KR2WmFYcbLwzw3nhw2IbU/2n0vHNp/Ebr2ehXbUaCDMgEEGQZ2IScuK9o04c/iqfDQUnB7R0+nD+ip84y4CSBz78Qh2130z6Socfnzw2Cy5tKQ17RoX5YPgME1kuP1VRmmI1vtsES7EVKrtPwjcgclgc58R1cPi61OA5jXmARBDTDh6h14o8cXLaF5peOmasOTHOWewvjWk6z2uZ72cPpdW1HHMqCab2uHsb9xuExprpmTTOuCh0ordM0Kizz2tXLjLiSeZMqIlcJSWszjXBdoOlvSyRTMOfi6/r+ishPK9C+zbxBvh3m7Zcz3bxHY36H2XnimwONdSqMqMs5jg4dv1Cplp0fQAcD7oHN6jaVGpVddrGOcR0G3cwO6EynMhWpMrUzZwuOLTsWn3BTfEJ8zDvYbaxp6ylUOTo83w3jHE0HF5drBu5jtiJ2aRdvtCH8eYY+e3EQQysxhg7ghjRB7R8ihcRS3pu3adLj0MT9F6F4tycYjBua27mNFRnVomO4BCkKQeeP2jyMqSlXc0y0kEbEWKjZcLkpplNRlXi4iG1hI++N+44rT0q7XtDmkEHYheYonC5jUpXpuLZsY/JKljT4Gp+xgK6kknCzjlAXFtx3CSSiITsfIldXElCGy+zjOHMrGhu2rJb/K9o4+xAg9At9iqLXAcbTfmf2SSSpdHR4eUZi4nEO/7PnuV6D4Sxhfhmk30k0nTx0xpI/8kA9EkkH2a8i+B5j4hy8UMXWpD4Wvt0cA4D5FVjwupJ5z2IBIFJJ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5525760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67746" y="528648"/>
            <a:ext cx="6636501"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sz="2800" dirty="0"/>
              <a:t>Features of Assessment Literacy </a:t>
            </a:r>
            <a:endParaRPr lang="en-GB" sz="2800" dirty="0" smtClean="0"/>
          </a:p>
          <a:p>
            <a:pPr marL="342900" indent="-342900">
              <a:spcBef>
                <a:spcPts val="0"/>
              </a:spcBef>
              <a:buFont typeface="Arial" pitchFamily="34" charset="0"/>
              <a:buChar char="•"/>
            </a:pPr>
            <a:endParaRPr lang="en-GB"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a:p>
          <a:p>
            <a:pPr>
              <a:spcBef>
                <a:spcPts val="0"/>
              </a:spcBef>
            </a:pPr>
            <a:endParaRPr lang="en-GB" sz="1200" dirty="0" smtClean="0"/>
          </a:p>
          <a:p>
            <a:pPr>
              <a:spcBef>
                <a:spcPts val="0"/>
              </a:spcBef>
            </a:pPr>
            <a:endParaRPr lang="en-GB" sz="1600" dirty="0" smtClean="0"/>
          </a:p>
          <a:p>
            <a:pPr>
              <a:spcBef>
                <a:spcPts val="0"/>
              </a:spcBef>
            </a:pPr>
            <a:endParaRPr lang="en-GB" sz="1600" dirty="0"/>
          </a:p>
          <a:p>
            <a:pPr>
              <a:spcBef>
                <a:spcPts val="0"/>
              </a:spcBef>
            </a:pPr>
            <a:endParaRPr lang="en-GB" sz="1600" dirty="0" smtClean="0"/>
          </a:p>
          <a:p>
            <a:pPr>
              <a:spcBef>
                <a:spcPts val="0"/>
              </a:spcBef>
            </a:pPr>
            <a:endParaRPr lang="en-GB" sz="1600" dirty="0"/>
          </a:p>
          <a:p>
            <a:pPr>
              <a:spcBef>
                <a:spcPts val="0"/>
              </a:spcBef>
            </a:pPr>
            <a:endParaRPr lang="en-GB" sz="1200" dirty="0" smtClean="0"/>
          </a:p>
          <a:p>
            <a:pPr>
              <a:spcBef>
                <a:spcPts val="0"/>
              </a:spcBef>
            </a:pPr>
            <a:endParaRPr lang="en-GB" sz="1200" dirty="0"/>
          </a:p>
        </p:txBody>
      </p:sp>
      <p:sp>
        <p:nvSpPr>
          <p:cNvPr id="4" name="Rounded Rectangle 3"/>
          <p:cNvSpPr/>
          <p:nvPr/>
        </p:nvSpPr>
        <p:spPr>
          <a:xfrm>
            <a:off x="5652120" y="1916832"/>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step-by=step approach to using statistics in interpreting results of language assessments. Includes examples and Excel templates</a:t>
            </a:r>
            <a:endParaRPr lang="en-GB" sz="1200" b="1" i="1" dirty="0">
              <a:solidFill>
                <a:schemeClr val="bg2">
                  <a:lumMod val="50000"/>
                </a:schemeClr>
              </a:solidFill>
            </a:endParaRPr>
          </a:p>
        </p:txBody>
      </p:sp>
      <p:sp>
        <p:nvSpPr>
          <p:cNvPr id="12" name="Rounded Rectangle 11"/>
          <p:cNvSpPr/>
          <p:nvPr/>
        </p:nvSpPr>
        <p:spPr>
          <a:xfrm>
            <a:off x="5652120" y="2780928"/>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special issue of the Language Testing Journal with a  range of relevant articles related to language assessment literacy</a:t>
            </a:r>
            <a:endParaRPr lang="en-GB" sz="1200" b="1" i="1" dirty="0">
              <a:solidFill>
                <a:schemeClr val="bg2">
                  <a:lumMod val="50000"/>
                </a:schemeClr>
              </a:solidFill>
            </a:endParaRPr>
          </a:p>
        </p:txBody>
      </p:sp>
      <p:sp>
        <p:nvSpPr>
          <p:cNvPr id="13" name="Rounded Rectangle 12"/>
          <p:cNvSpPr/>
          <p:nvPr/>
        </p:nvSpPr>
        <p:spPr>
          <a:xfrm>
            <a:off x="5652120" y="3681028"/>
            <a:ext cx="3240360" cy="684076"/>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i="1" dirty="0" smtClean="0">
              <a:solidFill>
                <a:schemeClr val="bg2">
                  <a:lumMod val="50000"/>
                </a:schemeClr>
              </a:solidFill>
            </a:endParaRPr>
          </a:p>
          <a:p>
            <a:r>
              <a:rPr lang="en-GB" sz="1200" b="1" i="1" dirty="0" smtClean="0">
                <a:solidFill>
                  <a:schemeClr val="bg2">
                    <a:lumMod val="50000"/>
                  </a:schemeClr>
                </a:solidFill>
              </a:rPr>
              <a:t>An </a:t>
            </a:r>
            <a:r>
              <a:rPr lang="en-GB" sz="1200" b="1" i="1" dirty="0">
                <a:solidFill>
                  <a:schemeClr val="bg2">
                    <a:lumMod val="50000"/>
                  </a:schemeClr>
                </a:solidFill>
              </a:rPr>
              <a:t>overview of the skills needed to assess language and a critical discussion of existing language testing courses</a:t>
            </a:r>
          </a:p>
          <a:p>
            <a:endParaRPr lang="en-GB" sz="1200" b="1" i="1" dirty="0">
              <a:solidFill>
                <a:schemeClr val="bg2">
                  <a:lumMod val="50000"/>
                </a:schemeClr>
              </a:solidFill>
            </a:endParaRPr>
          </a:p>
        </p:txBody>
      </p:sp>
      <p:sp>
        <p:nvSpPr>
          <p:cNvPr id="14" name="Rounded Rectangle 13"/>
          <p:cNvSpPr/>
          <p:nvPr/>
        </p:nvSpPr>
        <p:spPr>
          <a:xfrm>
            <a:off x="5652120" y="4536975"/>
            <a:ext cx="3240360" cy="476201"/>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i="1" dirty="0" smtClean="0">
              <a:solidFill>
                <a:schemeClr val="bg2">
                  <a:lumMod val="50000"/>
                </a:schemeClr>
              </a:solidFill>
            </a:endParaRPr>
          </a:p>
          <a:p>
            <a:r>
              <a:rPr lang="en-GB" sz="1200" b="1" i="1" dirty="0" smtClean="0">
                <a:solidFill>
                  <a:schemeClr val="bg2">
                    <a:lumMod val="50000"/>
                  </a:schemeClr>
                </a:solidFill>
              </a:rPr>
              <a:t>A </a:t>
            </a:r>
            <a:r>
              <a:rPr lang="en-GB" sz="1200" b="1" i="1" dirty="0">
                <a:solidFill>
                  <a:schemeClr val="bg2">
                    <a:lumMod val="50000"/>
                  </a:schemeClr>
                </a:solidFill>
              </a:rPr>
              <a:t>seminal article on the concept of construct validity </a:t>
            </a:r>
          </a:p>
          <a:p>
            <a:endParaRPr lang="en-GB" sz="1200" b="1" i="1" dirty="0">
              <a:solidFill>
                <a:schemeClr val="bg2">
                  <a:lumMod val="50000"/>
                </a:schemeClr>
              </a:solidFill>
            </a:endParaRPr>
          </a:p>
        </p:txBody>
      </p:sp>
      <p:sp>
        <p:nvSpPr>
          <p:cNvPr id="15" name="Rounded Rectangle 14"/>
          <p:cNvSpPr/>
          <p:nvPr/>
        </p:nvSpPr>
        <p:spPr>
          <a:xfrm>
            <a:off x="5652120" y="5373216"/>
            <a:ext cx="3240360" cy="504056"/>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i="1" dirty="0" smtClean="0">
              <a:solidFill>
                <a:schemeClr val="bg2">
                  <a:lumMod val="50000"/>
                </a:schemeClr>
              </a:solidFill>
            </a:endParaRPr>
          </a:p>
          <a:p>
            <a:r>
              <a:rPr lang="en-GB" sz="1200" b="1" i="1" dirty="0" smtClean="0">
                <a:solidFill>
                  <a:schemeClr val="bg2">
                    <a:lumMod val="50000"/>
                  </a:schemeClr>
                </a:solidFill>
              </a:rPr>
              <a:t>An </a:t>
            </a:r>
            <a:r>
              <a:rPr lang="en-GB" sz="1200" b="1" i="1" dirty="0">
                <a:solidFill>
                  <a:schemeClr val="bg2">
                    <a:lumMod val="50000"/>
                  </a:schemeClr>
                </a:solidFill>
              </a:rPr>
              <a:t>insight into the social and political implications of assessment </a:t>
            </a:r>
          </a:p>
          <a:p>
            <a:endParaRPr lang="en-GB" sz="1200" b="1" i="1" dirty="0">
              <a:solidFill>
                <a:schemeClr val="bg2">
                  <a:lumMod val="50000"/>
                </a:schemeClr>
              </a:solidFill>
            </a:endParaRPr>
          </a:p>
        </p:txBody>
      </p:sp>
      <p:grpSp>
        <p:nvGrpSpPr>
          <p:cNvPr id="26" name="Group 25"/>
          <p:cNvGrpSpPr/>
          <p:nvPr/>
        </p:nvGrpSpPr>
        <p:grpSpPr>
          <a:xfrm>
            <a:off x="260814" y="1916832"/>
            <a:ext cx="5451549" cy="460066"/>
            <a:chOff x="260814" y="1916832"/>
            <a:chExt cx="5451549" cy="648072"/>
          </a:xfrm>
        </p:grpSpPr>
        <p:sp>
          <p:nvSpPr>
            <p:cNvPr id="21" name="Rounded Rectangle 20"/>
            <p:cNvSpPr/>
            <p:nvPr/>
          </p:nvSpPr>
          <p:spPr>
            <a:xfrm>
              <a:off x="260814" y="1916832"/>
              <a:ext cx="5031266" cy="648072"/>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b="1" dirty="0" smtClean="0">
                  <a:effectLst>
                    <a:outerShdw blurRad="38100" dist="38100" dir="2700000" algn="tl">
                      <a:srgbClr val="000000">
                        <a:alpha val="43137"/>
                      </a:srgbClr>
                    </a:outerShdw>
                  </a:effectLst>
                </a:rPr>
                <a:t>Bachman</a:t>
              </a:r>
              <a:r>
                <a:rPr lang="en-GB" sz="1200" b="1" dirty="0">
                  <a:effectLst>
                    <a:outerShdw blurRad="38100" dist="38100" dir="2700000" algn="tl">
                      <a:srgbClr val="000000">
                        <a:alpha val="43137"/>
                      </a:srgbClr>
                    </a:outerShdw>
                  </a:effectLst>
                </a:rPr>
                <a:t>, L. F. (2004). Statistical analyses for language assessment. Cambridge: Cambridge University Press. </a:t>
              </a:r>
              <a:endParaRPr lang="en-GB" sz="1200" dirty="0"/>
            </a:p>
            <a:p>
              <a:pPr>
                <a:spcBef>
                  <a:spcPts val="0"/>
                </a:spcBef>
              </a:pPr>
              <a:endParaRPr lang="en-GB" sz="1200" dirty="0"/>
            </a:p>
          </p:txBody>
        </p:sp>
        <p:sp>
          <p:nvSpPr>
            <p:cNvPr id="24" name="Oval 23"/>
            <p:cNvSpPr/>
            <p:nvPr/>
          </p:nvSpPr>
          <p:spPr>
            <a:xfrm>
              <a:off x="5280315" y="1960821"/>
              <a:ext cx="432048" cy="604083"/>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60814" y="2636912"/>
            <a:ext cx="5451549" cy="648072"/>
            <a:chOff x="260814" y="2780928"/>
            <a:chExt cx="5451549" cy="504056"/>
          </a:xfrm>
        </p:grpSpPr>
        <p:sp>
          <p:nvSpPr>
            <p:cNvPr id="22" name="Rounded Rectangle 21"/>
            <p:cNvSpPr/>
            <p:nvPr/>
          </p:nvSpPr>
          <p:spPr>
            <a:xfrm>
              <a:off x="260814" y="2780928"/>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p>
            <a:p>
              <a:r>
                <a:rPr lang="en-GB" sz="1200" b="1" dirty="0" err="1" smtClean="0"/>
                <a:t>Inbar-Lourie</a:t>
              </a:r>
              <a:r>
                <a:rPr lang="en-GB" sz="1200" b="1" dirty="0" smtClean="0"/>
                <a:t>, O. (2013) Language Testing, 30 (3) Special Issue on Language Assessment Literacy: SAGE</a:t>
              </a:r>
              <a:endParaRPr lang="en-GB" sz="1200" dirty="0"/>
            </a:p>
            <a:p>
              <a:r>
                <a:rPr lang="en-GB" sz="1200" b="1" dirty="0" smtClean="0">
                  <a:effectLst>
                    <a:outerShdw blurRad="38100" dist="38100" dir="2700000" algn="tl">
                      <a:srgbClr val="000000">
                        <a:alpha val="43137"/>
                      </a:srgbClr>
                    </a:outerShdw>
                  </a:effectLst>
                </a:rPr>
                <a:t> </a:t>
              </a:r>
              <a:endParaRPr lang="en-GB" sz="1200" dirty="0"/>
            </a:p>
          </p:txBody>
        </p:sp>
        <p:sp>
          <p:nvSpPr>
            <p:cNvPr id="29" name="Oval 28"/>
            <p:cNvSpPr/>
            <p:nvPr/>
          </p:nvSpPr>
          <p:spPr>
            <a:xfrm>
              <a:off x="5280315" y="2824918"/>
              <a:ext cx="432048" cy="348053"/>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60814" y="3645024"/>
            <a:ext cx="5451549" cy="597046"/>
            <a:chOff x="260814" y="3645024"/>
            <a:chExt cx="5451549" cy="597046"/>
          </a:xfrm>
        </p:grpSpPr>
        <p:sp>
          <p:nvSpPr>
            <p:cNvPr id="23" name="Rounded Rectangle 22"/>
            <p:cNvSpPr/>
            <p:nvPr/>
          </p:nvSpPr>
          <p:spPr>
            <a:xfrm>
              <a:off x="260814" y="3645024"/>
              <a:ext cx="5031266" cy="59704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b="1" dirty="0" err="1" smtClean="0">
                  <a:effectLst>
                    <a:outerShdw blurRad="38100" dist="38100" dir="2700000" algn="tl">
                      <a:srgbClr val="000000">
                        <a:alpha val="43137"/>
                      </a:srgbClr>
                    </a:outerShdw>
                  </a:effectLst>
                </a:rPr>
                <a:t>Inbar-Lourie</a:t>
              </a:r>
              <a:r>
                <a:rPr lang="en-GB" sz="1200" b="1" dirty="0">
                  <a:effectLst>
                    <a:outerShdw blurRad="38100" dist="38100" dir="2700000" algn="tl">
                      <a:srgbClr val="000000">
                        <a:alpha val="43137"/>
                      </a:srgbClr>
                    </a:outerShdw>
                  </a:effectLst>
                </a:rPr>
                <a:t>, O. (2008). Constructing a language assessment knowledge base: A focus on language assessment courses. Language Testing, 25(3), 385-402. </a:t>
              </a:r>
              <a:endParaRPr lang="en-GB" sz="1200" dirty="0"/>
            </a:p>
            <a:p>
              <a:pPr>
                <a:spcBef>
                  <a:spcPts val="0"/>
                </a:spcBef>
              </a:pPr>
              <a:endParaRPr lang="en-GB" sz="1200" dirty="0"/>
            </a:p>
          </p:txBody>
        </p:sp>
        <p:sp>
          <p:nvSpPr>
            <p:cNvPr id="30" name="Oval 29"/>
            <p:cNvSpPr/>
            <p:nvPr/>
          </p:nvSpPr>
          <p:spPr>
            <a:xfrm>
              <a:off x="5280315" y="369700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260814" y="4509120"/>
            <a:ext cx="5451549" cy="504056"/>
            <a:chOff x="260814" y="4509120"/>
            <a:chExt cx="5451549" cy="504056"/>
          </a:xfrm>
        </p:grpSpPr>
        <p:sp>
          <p:nvSpPr>
            <p:cNvPr id="25" name="Rounded Rectangle 24"/>
            <p:cNvSpPr/>
            <p:nvPr/>
          </p:nvSpPr>
          <p:spPr>
            <a:xfrm>
              <a:off x="260814" y="4509120"/>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b="1" dirty="0" err="1" smtClean="0">
                  <a:effectLst>
                    <a:outerShdw blurRad="38100" dist="38100" dir="2700000" algn="tl">
                      <a:srgbClr val="000000">
                        <a:alpha val="43137"/>
                      </a:srgbClr>
                    </a:outerShdw>
                  </a:effectLst>
                </a:rPr>
                <a:t>Messick</a:t>
              </a:r>
              <a:r>
                <a:rPr lang="en-GB" sz="1200" b="1" dirty="0">
                  <a:effectLst>
                    <a:outerShdw blurRad="38100" dist="38100" dir="2700000" algn="tl">
                      <a:srgbClr val="000000">
                        <a:alpha val="43137"/>
                      </a:srgbClr>
                    </a:outerShdw>
                  </a:effectLst>
                </a:rPr>
                <a:t>, S. (1989). Validity. In R. L. Linn (Ed.), Educational measurement (3rd ed., pp. [610p.].). New York: American Council on Education.</a:t>
              </a:r>
              <a:endParaRPr lang="en-GB" sz="1200" dirty="0"/>
            </a:p>
            <a:p>
              <a:endParaRPr lang="en-GB" sz="1200" dirty="0"/>
            </a:p>
          </p:txBody>
        </p:sp>
        <p:sp>
          <p:nvSpPr>
            <p:cNvPr id="31" name="Oval 30"/>
            <p:cNvSpPr/>
            <p:nvPr/>
          </p:nvSpPr>
          <p:spPr>
            <a:xfrm>
              <a:off x="5280315" y="455311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260814" y="5373216"/>
            <a:ext cx="5451549" cy="504056"/>
            <a:chOff x="260814" y="5373216"/>
            <a:chExt cx="5451549" cy="504056"/>
          </a:xfrm>
        </p:grpSpPr>
        <p:sp>
          <p:nvSpPr>
            <p:cNvPr id="27" name="Rounded Rectangle 26"/>
            <p:cNvSpPr/>
            <p:nvPr/>
          </p:nvSpPr>
          <p:spPr>
            <a:xfrm>
              <a:off x="260814" y="5373216"/>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b="1" dirty="0" err="1" smtClean="0">
                  <a:effectLst>
                    <a:outerShdw blurRad="38100" dist="38100" dir="2700000" algn="tl">
                      <a:srgbClr val="000000">
                        <a:alpha val="43137"/>
                      </a:srgbClr>
                    </a:outerShdw>
                  </a:effectLst>
                </a:rPr>
                <a:t>Shohamy</a:t>
              </a:r>
              <a:r>
                <a:rPr lang="en-GB" sz="1200" b="1" dirty="0">
                  <a:effectLst>
                    <a:outerShdw blurRad="38100" dist="38100" dir="2700000" algn="tl">
                      <a:srgbClr val="000000">
                        <a:alpha val="43137"/>
                      </a:srgbClr>
                    </a:outerShdw>
                  </a:effectLst>
                </a:rPr>
                <a:t>, E. (2001). </a:t>
              </a:r>
              <a:r>
                <a:rPr lang="en-GB" sz="1200" dirty="0"/>
                <a:t>The power of tests: a critical perspective on the uses of language tests. Harlow: Longman.</a:t>
              </a:r>
            </a:p>
            <a:p>
              <a:endParaRPr lang="en-GB" sz="1200" dirty="0"/>
            </a:p>
          </p:txBody>
        </p:sp>
        <p:sp>
          <p:nvSpPr>
            <p:cNvPr id="32" name="Oval 31"/>
            <p:cNvSpPr/>
            <p:nvPr/>
          </p:nvSpPr>
          <p:spPr>
            <a:xfrm>
              <a:off x="5280315" y="5417206"/>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6623831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81080" y="908720"/>
            <a:ext cx="8207344" cy="521543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sz="2800" dirty="0" smtClean="0"/>
              <a:t>Guidance resources for EAP assessment literacy</a:t>
            </a:r>
          </a:p>
          <a:p>
            <a:pPr marL="342900" indent="-342900">
              <a:spcBef>
                <a:spcPts val="0"/>
              </a:spcBef>
              <a:buFont typeface="Arial" pitchFamily="34" charset="0"/>
              <a:buChar char="•"/>
            </a:pPr>
            <a:endParaRPr lang="en-GB"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a:p>
          <a:p>
            <a:pPr>
              <a:spcBef>
                <a:spcPts val="0"/>
              </a:spcBef>
            </a:pPr>
            <a:endParaRPr lang="en-GB" sz="1200" dirty="0" smtClean="0"/>
          </a:p>
          <a:p>
            <a:pPr>
              <a:spcBef>
                <a:spcPts val="0"/>
              </a:spcBef>
            </a:pPr>
            <a:endParaRPr lang="en-GB" sz="1600" dirty="0" smtClean="0"/>
          </a:p>
          <a:p>
            <a:pPr>
              <a:spcBef>
                <a:spcPts val="0"/>
              </a:spcBef>
            </a:pPr>
            <a:endParaRPr lang="en-GB" sz="1600" dirty="0"/>
          </a:p>
          <a:p>
            <a:pPr>
              <a:spcBef>
                <a:spcPts val="0"/>
              </a:spcBef>
            </a:pPr>
            <a:endParaRPr lang="en-GB" sz="1600" dirty="0" smtClean="0"/>
          </a:p>
          <a:p>
            <a:pPr>
              <a:spcBef>
                <a:spcPts val="0"/>
              </a:spcBef>
            </a:pPr>
            <a:endParaRPr lang="en-GB" sz="1600" dirty="0"/>
          </a:p>
          <a:p>
            <a:pPr>
              <a:spcBef>
                <a:spcPts val="0"/>
              </a:spcBef>
            </a:pPr>
            <a:endParaRPr lang="en-GB" sz="1200" dirty="0" smtClean="0"/>
          </a:p>
          <a:p>
            <a:pPr>
              <a:spcBef>
                <a:spcPts val="0"/>
              </a:spcBef>
            </a:pPr>
            <a:endParaRPr lang="en-GB" sz="1200" dirty="0"/>
          </a:p>
        </p:txBody>
      </p:sp>
      <p:sp>
        <p:nvSpPr>
          <p:cNvPr id="4" name="Rounded Rectangle 3"/>
          <p:cNvSpPr/>
          <p:nvPr/>
        </p:nvSpPr>
        <p:spPr>
          <a:xfrm>
            <a:off x="5652120" y="1916832"/>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test development tool with special focus on how to create and use test specifications for language tests</a:t>
            </a:r>
            <a:endParaRPr lang="en-GB" sz="1200" b="1" i="1" dirty="0">
              <a:solidFill>
                <a:schemeClr val="bg2">
                  <a:lumMod val="50000"/>
                </a:schemeClr>
              </a:solidFill>
            </a:endParaRPr>
          </a:p>
        </p:txBody>
      </p:sp>
      <p:sp>
        <p:nvSpPr>
          <p:cNvPr id="12" name="Rounded Rectangle 11"/>
          <p:cNvSpPr/>
          <p:nvPr/>
        </p:nvSpPr>
        <p:spPr>
          <a:xfrm>
            <a:off x="5652120" y="2780928"/>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dictionary explaining key terms associated with language testing and assessment</a:t>
            </a:r>
            <a:endParaRPr lang="en-GB" sz="1200" b="1" i="1" dirty="0">
              <a:solidFill>
                <a:schemeClr val="bg2">
                  <a:lumMod val="50000"/>
                </a:schemeClr>
              </a:solidFill>
            </a:endParaRPr>
          </a:p>
        </p:txBody>
      </p:sp>
      <p:sp>
        <p:nvSpPr>
          <p:cNvPr id="13" name="Rounded Rectangle 12"/>
          <p:cNvSpPr/>
          <p:nvPr/>
        </p:nvSpPr>
        <p:spPr>
          <a:xfrm>
            <a:off x="5652120" y="3681028"/>
            <a:ext cx="3240360" cy="684076"/>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i="1" dirty="0" smtClean="0">
              <a:solidFill>
                <a:schemeClr val="bg2">
                  <a:lumMod val="50000"/>
                </a:schemeClr>
              </a:solidFill>
            </a:endParaRPr>
          </a:p>
          <a:p>
            <a:r>
              <a:rPr lang="en-GB" sz="1200" b="1" i="1" dirty="0" smtClean="0">
                <a:solidFill>
                  <a:schemeClr val="bg2">
                    <a:lumMod val="50000"/>
                  </a:schemeClr>
                </a:solidFill>
              </a:rPr>
              <a:t>A practical guidance manual for developing , enhancing and interpreting language tests and their results</a:t>
            </a:r>
            <a:endParaRPr lang="en-GB" sz="1200" b="1" i="1" dirty="0">
              <a:solidFill>
                <a:schemeClr val="bg2">
                  <a:lumMod val="50000"/>
                </a:schemeClr>
              </a:solidFill>
            </a:endParaRPr>
          </a:p>
          <a:p>
            <a:endParaRPr lang="en-GB" sz="1200" b="1" i="1" dirty="0">
              <a:solidFill>
                <a:schemeClr val="bg2">
                  <a:lumMod val="50000"/>
                </a:schemeClr>
              </a:solidFill>
            </a:endParaRPr>
          </a:p>
        </p:txBody>
      </p:sp>
      <p:sp>
        <p:nvSpPr>
          <p:cNvPr id="14" name="Rounded Rectangle 13"/>
          <p:cNvSpPr/>
          <p:nvPr/>
        </p:nvSpPr>
        <p:spPr>
          <a:xfrm>
            <a:off x="5652120" y="4536975"/>
            <a:ext cx="3240360" cy="764233"/>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series of booklets  and exercises relating to different aspects of assessment literacy for teachers and educators</a:t>
            </a:r>
            <a:endParaRPr lang="en-GB" sz="1200" b="1" i="1" dirty="0">
              <a:solidFill>
                <a:schemeClr val="bg2">
                  <a:lumMod val="50000"/>
                </a:schemeClr>
              </a:solidFill>
            </a:endParaRPr>
          </a:p>
        </p:txBody>
      </p:sp>
      <p:sp>
        <p:nvSpPr>
          <p:cNvPr id="15" name="Rounded Rectangle 14"/>
          <p:cNvSpPr/>
          <p:nvPr/>
        </p:nvSpPr>
        <p:spPr>
          <a:xfrm>
            <a:off x="5652120" y="5373216"/>
            <a:ext cx="3240360" cy="576064"/>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book focusing specifically on the challenges associated with assessing EAP</a:t>
            </a:r>
            <a:endParaRPr lang="en-GB" sz="1200" b="1" i="1" dirty="0">
              <a:solidFill>
                <a:schemeClr val="bg2">
                  <a:lumMod val="50000"/>
                </a:schemeClr>
              </a:solidFill>
            </a:endParaRPr>
          </a:p>
        </p:txBody>
      </p:sp>
      <p:grpSp>
        <p:nvGrpSpPr>
          <p:cNvPr id="26" name="Group 25"/>
          <p:cNvGrpSpPr/>
          <p:nvPr/>
        </p:nvGrpSpPr>
        <p:grpSpPr>
          <a:xfrm>
            <a:off x="260814" y="1916831"/>
            <a:ext cx="5451549" cy="576064"/>
            <a:chOff x="260814" y="1916832"/>
            <a:chExt cx="5451549" cy="811473"/>
          </a:xfrm>
        </p:grpSpPr>
        <p:sp>
          <p:nvSpPr>
            <p:cNvPr id="21" name="Rounded Rectangle 20"/>
            <p:cNvSpPr/>
            <p:nvPr/>
          </p:nvSpPr>
          <p:spPr>
            <a:xfrm>
              <a:off x="260814" y="1916832"/>
              <a:ext cx="5031266" cy="811473"/>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dirty="0"/>
                <a:t>Davidson, F., &amp; Lynch, B. K. (2002). </a:t>
              </a:r>
              <a:r>
                <a:rPr lang="en-GB" sz="1200" dirty="0" err="1"/>
                <a:t>Testcraft</a:t>
              </a:r>
              <a:r>
                <a:rPr lang="en-GB" sz="1200" dirty="0"/>
                <a:t> : a teacher's guide to writing and using language test specifications. New Haven ; London: Yale University Press.</a:t>
              </a:r>
            </a:p>
            <a:p>
              <a:pPr>
                <a:spcBef>
                  <a:spcPts val="0"/>
                </a:spcBef>
              </a:pPr>
              <a:endParaRPr lang="en-GB" sz="1200" dirty="0"/>
            </a:p>
          </p:txBody>
        </p:sp>
        <p:sp>
          <p:nvSpPr>
            <p:cNvPr id="24" name="Oval 23"/>
            <p:cNvSpPr/>
            <p:nvPr/>
          </p:nvSpPr>
          <p:spPr>
            <a:xfrm>
              <a:off x="5280315" y="1960821"/>
              <a:ext cx="432048" cy="604083"/>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60814" y="2636912"/>
            <a:ext cx="5451549" cy="648072"/>
            <a:chOff x="260814" y="2780928"/>
            <a:chExt cx="5451549" cy="504056"/>
          </a:xfrm>
        </p:grpSpPr>
        <p:sp>
          <p:nvSpPr>
            <p:cNvPr id="22" name="Rounded Rectangle 21"/>
            <p:cNvSpPr/>
            <p:nvPr/>
          </p:nvSpPr>
          <p:spPr>
            <a:xfrm>
              <a:off x="260814" y="2780928"/>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smtClean="0"/>
                <a:t>Davies</a:t>
              </a:r>
              <a:r>
                <a:rPr lang="en-GB" sz="1200" dirty="0"/>
                <a:t>, A., Brown A., C Elder, C., Hill, K., Lumley, T. &amp; McNamara, T. (1999) Dictionary of </a:t>
              </a:r>
              <a:r>
                <a:rPr lang="en-GB" sz="1200" dirty="0" smtClean="0"/>
                <a:t>Language </a:t>
              </a:r>
              <a:r>
                <a:rPr lang="en-GB" sz="1200" dirty="0"/>
                <a:t>Testing. Cambridge: </a:t>
              </a:r>
              <a:r>
                <a:rPr lang="en-GB" sz="1200" dirty="0" smtClean="0"/>
                <a:t>Cambridge University Press</a:t>
              </a:r>
              <a:endParaRPr lang="en-GB" sz="1200" dirty="0"/>
            </a:p>
          </p:txBody>
        </p:sp>
        <p:sp>
          <p:nvSpPr>
            <p:cNvPr id="29" name="Oval 28"/>
            <p:cNvSpPr/>
            <p:nvPr/>
          </p:nvSpPr>
          <p:spPr>
            <a:xfrm>
              <a:off x="5280315" y="2824918"/>
              <a:ext cx="432048" cy="348053"/>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60814" y="3645024"/>
            <a:ext cx="5451549" cy="597046"/>
            <a:chOff x="260814" y="3645024"/>
            <a:chExt cx="5451549" cy="597046"/>
          </a:xfrm>
        </p:grpSpPr>
        <p:sp>
          <p:nvSpPr>
            <p:cNvPr id="23" name="Rounded Rectangle 22"/>
            <p:cNvSpPr/>
            <p:nvPr/>
          </p:nvSpPr>
          <p:spPr>
            <a:xfrm>
              <a:off x="260814" y="3645024"/>
              <a:ext cx="5031266" cy="59704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dirty="0" err="1"/>
                <a:t>Fulcher</a:t>
              </a:r>
              <a:r>
                <a:rPr lang="en-GB" sz="1200" dirty="0"/>
                <a:t>, G. (2010). Practical language testing. London: Hodder Education.</a:t>
              </a:r>
            </a:p>
            <a:p>
              <a:pPr>
                <a:spcBef>
                  <a:spcPts val="0"/>
                </a:spcBef>
              </a:pPr>
              <a:endParaRPr lang="en-GB" sz="1200" dirty="0"/>
            </a:p>
          </p:txBody>
        </p:sp>
        <p:sp>
          <p:nvSpPr>
            <p:cNvPr id="30" name="Oval 29"/>
            <p:cNvSpPr/>
            <p:nvPr/>
          </p:nvSpPr>
          <p:spPr>
            <a:xfrm>
              <a:off x="5280315" y="369700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260814" y="4509120"/>
            <a:ext cx="5451549" cy="504056"/>
            <a:chOff x="260814" y="4509120"/>
            <a:chExt cx="5451549" cy="504056"/>
          </a:xfrm>
        </p:grpSpPr>
        <p:sp>
          <p:nvSpPr>
            <p:cNvPr id="25" name="Rounded Rectangle 24"/>
            <p:cNvSpPr/>
            <p:nvPr/>
          </p:nvSpPr>
          <p:spPr>
            <a:xfrm>
              <a:off x="260814" y="4509120"/>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b="1" dirty="0" smtClean="0">
                <a:effectLst>
                  <a:outerShdw blurRad="38100" dist="38100" dir="2700000" algn="tl">
                    <a:srgbClr val="000000">
                      <a:alpha val="43137"/>
                    </a:srgbClr>
                  </a:outerShdw>
                </a:effectLst>
              </a:endParaRPr>
            </a:p>
            <a:p>
              <a:r>
                <a:rPr lang="en-GB" sz="1200" dirty="0" err="1"/>
                <a:t>Popham</a:t>
              </a:r>
              <a:r>
                <a:rPr lang="en-GB" sz="1200" dirty="0"/>
                <a:t>, W. J. (2012b). Mastering assessment: a self-service system for educators. New York ; </a:t>
              </a:r>
              <a:r>
                <a:rPr lang="en-GB" sz="1200" dirty="0" smtClean="0"/>
                <a:t>Abingdon</a:t>
              </a:r>
              <a:r>
                <a:rPr lang="en-GB" sz="1200" dirty="0"/>
                <a:t>: Routledge.</a:t>
              </a:r>
            </a:p>
            <a:p>
              <a:endParaRPr lang="en-GB" sz="1200" dirty="0"/>
            </a:p>
          </p:txBody>
        </p:sp>
        <p:sp>
          <p:nvSpPr>
            <p:cNvPr id="31" name="Oval 30"/>
            <p:cNvSpPr/>
            <p:nvPr/>
          </p:nvSpPr>
          <p:spPr>
            <a:xfrm>
              <a:off x="5280315" y="455311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260814" y="5373216"/>
            <a:ext cx="5451549" cy="504056"/>
            <a:chOff x="260814" y="5373216"/>
            <a:chExt cx="5451549" cy="504056"/>
          </a:xfrm>
        </p:grpSpPr>
        <p:sp>
          <p:nvSpPr>
            <p:cNvPr id="27" name="Rounded Rectangle 26"/>
            <p:cNvSpPr/>
            <p:nvPr/>
          </p:nvSpPr>
          <p:spPr>
            <a:xfrm>
              <a:off x="260814" y="5373216"/>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r>
                <a:rPr lang="en-GB" sz="1200" dirty="0" smtClean="0"/>
                <a:t>Blue</a:t>
              </a:r>
              <a:r>
                <a:rPr lang="en-GB" sz="1200" dirty="0"/>
                <a:t>, G. M., Milton, J., &amp; Saville, J. (2000). Assessing English for academic purposes. </a:t>
              </a:r>
              <a:r>
                <a:rPr lang="en-GB" sz="1200" dirty="0" err="1" smtClean="0"/>
                <a:t>Oxford:New</a:t>
              </a:r>
              <a:r>
                <a:rPr lang="en-GB" sz="1200" dirty="0" smtClean="0"/>
                <a:t> </a:t>
              </a:r>
              <a:r>
                <a:rPr lang="en-GB" sz="1200" dirty="0"/>
                <a:t>York: P. Lang.</a:t>
              </a:r>
            </a:p>
            <a:p>
              <a:endParaRPr lang="en-GB" sz="1200" dirty="0"/>
            </a:p>
          </p:txBody>
        </p:sp>
        <p:sp>
          <p:nvSpPr>
            <p:cNvPr id="32" name="Oval 31"/>
            <p:cNvSpPr/>
            <p:nvPr/>
          </p:nvSpPr>
          <p:spPr>
            <a:xfrm>
              <a:off x="5280315" y="5417206"/>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3506639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79512" y="916706"/>
            <a:ext cx="7488832"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sz="2800" dirty="0" smtClean="0"/>
              <a:t>Training for EAP teachers in assessment</a:t>
            </a:r>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a:p>
          <a:p>
            <a:pPr>
              <a:spcBef>
                <a:spcPts val="0"/>
              </a:spcBef>
            </a:pPr>
            <a:endParaRPr lang="en-GB" sz="1200" dirty="0" smtClean="0"/>
          </a:p>
          <a:p>
            <a:pPr>
              <a:spcBef>
                <a:spcPts val="0"/>
              </a:spcBef>
            </a:pPr>
            <a:endParaRPr lang="en-GB" sz="1600" dirty="0" smtClean="0"/>
          </a:p>
          <a:p>
            <a:pPr>
              <a:spcBef>
                <a:spcPts val="0"/>
              </a:spcBef>
            </a:pPr>
            <a:endParaRPr lang="en-GB" sz="1600" dirty="0" smtClean="0"/>
          </a:p>
          <a:p>
            <a:pPr>
              <a:spcBef>
                <a:spcPts val="0"/>
              </a:spcBef>
            </a:pPr>
            <a:endParaRPr lang="en-GB" sz="1600" dirty="0"/>
          </a:p>
          <a:p>
            <a:pPr>
              <a:spcBef>
                <a:spcPts val="0"/>
              </a:spcBef>
            </a:pPr>
            <a:endParaRPr lang="en-GB" sz="1600" dirty="0" smtClean="0"/>
          </a:p>
          <a:p>
            <a:pPr>
              <a:spcBef>
                <a:spcPts val="0"/>
              </a:spcBef>
            </a:pPr>
            <a:endParaRPr lang="en-GB" sz="1600" dirty="0"/>
          </a:p>
          <a:p>
            <a:pPr>
              <a:spcBef>
                <a:spcPts val="0"/>
              </a:spcBef>
            </a:pPr>
            <a:endParaRPr lang="en-GB" sz="1200" dirty="0" smtClean="0"/>
          </a:p>
          <a:p>
            <a:pPr>
              <a:spcBef>
                <a:spcPts val="0"/>
              </a:spcBef>
            </a:pPr>
            <a:endParaRPr lang="en-GB" sz="1200" dirty="0"/>
          </a:p>
        </p:txBody>
      </p:sp>
      <p:sp>
        <p:nvSpPr>
          <p:cNvPr id="4" name="Rounded Rectangle 3"/>
          <p:cNvSpPr/>
          <p:nvPr/>
        </p:nvSpPr>
        <p:spPr>
          <a:xfrm>
            <a:off x="5652120" y="1916832"/>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review of existing language testing training courses available to teachers in 1996</a:t>
            </a:r>
            <a:endParaRPr lang="en-GB" sz="1200" b="1" i="1" dirty="0">
              <a:solidFill>
                <a:schemeClr val="bg2">
                  <a:lumMod val="50000"/>
                </a:schemeClr>
              </a:solidFill>
            </a:endParaRPr>
          </a:p>
        </p:txBody>
      </p:sp>
      <p:sp>
        <p:nvSpPr>
          <p:cNvPr id="12" name="Rounded Rectangle 11"/>
          <p:cNvSpPr/>
          <p:nvPr/>
        </p:nvSpPr>
        <p:spPr>
          <a:xfrm>
            <a:off x="5652120" y="2780928"/>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An update d </a:t>
            </a:r>
            <a:r>
              <a:rPr lang="en-GB" sz="1200" b="1" i="1" dirty="0">
                <a:solidFill>
                  <a:schemeClr val="bg2">
                    <a:lumMod val="50000"/>
                  </a:schemeClr>
                </a:solidFill>
              </a:rPr>
              <a:t>review of existing language testing training courses available to teachers in </a:t>
            </a:r>
            <a:r>
              <a:rPr lang="en-GB" sz="1200" b="1" i="1" dirty="0" smtClean="0">
                <a:solidFill>
                  <a:schemeClr val="bg2">
                    <a:lumMod val="50000"/>
                  </a:schemeClr>
                </a:solidFill>
              </a:rPr>
              <a:t>2008</a:t>
            </a:r>
            <a:endParaRPr lang="en-GB" sz="1200" b="1" i="1" dirty="0">
              <a:solidFill>
                <a:schemeClr val="bg2">
                  <a:lumMod val="50000"/>
                </a:schemeClr>
              </a:solidFill>
            </a:endParaRPr>
          </a:p>
        </p:txBody>
      </p:sp>
      <p:sp>
        <p:nvSpPr>
          <p:cNvPr id="13" name="Rounded Rectangle 12"/>
          <p:cNvSpPr/>
          <p:nvPr/>
        </p:nvSpPr>
        <p:spPr>
          <a:xfrm>
            <a:off x="5652120" y="3681028"/>
            <a:ext cx="3240360" cy="684076"/>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review of in-house test development and related training for in-service teachers</a:t>
            </a:r>
          </a:p>
          <a:p>
            <a:endParaRPr lang="en-GB" sz="1200" b="1" i="1" dirty="0">
              <a:solidFill>
                <a:schemeClr val="bg2">
                  <a:lumMod val="50000"/>
                </a:schemeClr>
              </a:solidFill>
            </a:endParaRPr>
          </a:p>
        </p:txBody>
      </p:sp>
      <p:sp>
        <p:nvSpPr>
          <p:cNvPr id="14" name="Rounded Rectangle 13"/>
          <p:cNvSpPr/>
          <p:nvPr/>
        </p:nvSpPr>
        <p:spPr>
          <a:xfrm>
            <a:off x="5652120" y="4536975"/>
            <a:ext cx="3240360" cy="764233"/>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discussion of training for EAP teachers in testing and assessment</a:t>
            </a:r>
            <a:endParaRPr lang="en-GB" sz="1200" b="1" i="1" dirty="0">
              <a:solidFill>
                <a:schemeClr val="bg2">
                  <a:lumMod val="50000"/>
                </a:schemeClr>
              </a:solidFill>
            </a:endParaRPr>
          </a:p>
        </p:txBody>
      </p:sp>
      <p:sp>
        <p:nvSpPr>
          <p:cNvPr id="15" name="Rounded Rectangle 14"/>
          <p:cNvSpPr/>
          <p:nvPr/>
        </p:nvSpPr>
        <p:spPr>
          <a:xfrm>
            <a:off x="5652120" y="5373216"/>
            <a:ext cx="3240360" cy="576064"/>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more general review of training for language teachers including some reference to assessment</a:t>
            </a:r>
            <a:endParaRPr lang="en-GB" sz="1200" b="1" i="1" dirty="0">
              <a:solidFill>
                <a:schemeClr val="bg2">
                  <a:lumMod val="50000"/>
                </a:schemeClr>
              </a:solidFill>
            </a:endParaRPr>
          </a:p>
        </p:txBody>
      </p:sp>
      <p:grpSp>
        <p:nvGrpSpPr>
          <p:cNvPr id="26" name="Group 25"/>
          <p:cNvGrpSpPr/>
          <p:nvPr/>
        </p:nvGrpSpPr>
        <p:grpSpPr>
          <a:xfrm>
            <a:off x="260814" y="1916831"/>
            <a:ext cx="5451549" cy="776640"/>
            <a:chOff x="260814" y="1916832"/>
            <a:chExt cx="5451549" cy="811473"/>
          </a:xfrm>
        </p:grpSpPr>
        <p:sp>
          <p:nvSpPr>
            <p:cNvPr id="21" name="Rounded Rectangle 20"/>
            <p:cNvSpPr/>
            <p:nvPr/>
          </p:nvSpPr>
          <p:spPr>
            <a:xfrm>
              <a:off x="260814" y="1916832"/>
              <a:ext cx="5031266" cy="811473"/>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r>
                <a:rPr lang="en-GB" sz="1200" dirty="0" smtClean="0"/>
                <a:t>Bailey</a:t>
              </a:r>
              <a:r>
                <a:rPr lang="en-GB" sz="1200" dirty="0"/>
                <a:t>, K. M., &amp; Brown, J. D. (1996). Language testing courses: What are they? In A. Cumming </a:t>
              </a:r>
              <a:r>
                <a:rPr lang="en-GB" sz="1200" dirty="0" smtClean="0"/>
                <a:t>&amp; </a:t>
              </a:r>
              <a:r>
                <a:rPr lang="en-GB" sz="1200" dirty="0"/>
                <a:t>R. Berwick (Eds.), Validation in language testing Clevedon, UK: Multilingual Matters.</a:t>
              </a:r>
            </a:p>
            <a:p>
              <a:pPr>
                <a:spcBef>
                  <a:spcPts val="0"/>
                </a:spcBef>
              </a:pPr>
              <a:endParaRPr lang="en-GB" sz="1200" dirty="0"/>
            </a:p>
          </p:txBody>
        </p:sp>
        <p:sp>
          <p:nvSpPr>
            <p:cNvPr id="24" name="Oval 23"/>
            <p:cNvSpPr/>
            <p:nvPr/>
          </p:nvSpPr>
          <p:spPr>
            <a:xfrm>
              <a:off x="5280315" y="1960820"/>
              <a:ext cx="432048" cy="428807"/>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51741" y="2816932"/>
            <a:ext cx="5451549" cy="648072"/>
            <a:chOff x="260814" y="2780928"/>
            <a:chExt cx="5451549" cy="504056"/>
          </a:xfrm>
        </p:grpSpPr>
        <p:sp>
          <p:nvSpPr>
            <p:cNvPr id="22" name="Rounded Rectangle 21"/>
            <p:cNvSpPr/>
            <p:nvPr/>
          </p:nvSpPr>
          <p:spPr>
            <a:xfrm>
              <a:off x="260814" y="2780928"/>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a:t>Brown, J. D., &amp; Bailey, K. M. (2008). Language testing courses: What are they in 2007? </a:t>
              </a:r>
              <a:r>
                <a:rPr lang="en-GB" sz="1200" dirty="0" smtClean="0"/>
                <a:t>Language </a:t>
              </a:r>
              <a:r>
                <a:rPr lang="en-GB" sz="1200" dirty="0"/>
                <a:t>Testing, 25(3), 349-383.</a:t>
              </a:r>
            </a:p>
            <a:p>
              <a:endParaRPr lang="en-GB" sz="1200" dirty="0"/>
            </a:p>
          </p:txBody>
        </p:sp>
        <p:sp>
          <p:nvSpPr>
            <p:cNvPr id="29" name="Oval 28"/>
            <p:cNvSpPr/>
            <p:nvPr/>
          </p:nvSpPr>
          <p:spPr>
            <a:xfrm>
              <a:off x="5280315" y="2824918"/>
              <a:ext cx="432048" cy="320050"/>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60814" y="3645024"/>
            <a:ext cx="5451549" cy="720080"/>
            <a:chOff x="260814" y="3645024"/>
            <a:chExt cx="5451549" cy="720080"/>
          </a:xfrm>
        </p:grpSpPr>
        <p:sp>
          <p:nvSpPr>
            <p:cNvPr id="23" name="Rounded Rectangle 22"/>
            <p:cNvSpPr/>
            <p:nvPr/>
          </p:nvSpPr>
          <p:spPr>
            <a:xfrm>
              <a:off x="260814" y="3645024"/>
              <a:ext cx="5031266" cy="720080"/>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pPr>
                <a:lnSpc>
                  <a:spcPct val="115000"/>
                </a:lnSpc>
                <a:spcAft>
                  <a:spcPts val="1000"/>
                </a:spcAft>
              </a:pPr>
              <a:endParaRPr lang="en-GB" sz="1200" dirty="0" smtClean="0">
                <a:latin typeface="Calibri"/>
                <a:ea typeface="Calibri"/>
                <a:cs typeface="Times New Roman"/>
              </a:endParaRPr>
            </a:p>
            <a:p>
              <a:pPr>
                <a:lnSpc>
                  <a:spcPct val="115000"/>
                </a:lnSpc>
                <a:spcAft>
                  <a:spcPts val="1000"/>
                </a:spcAft>
              </a:pPr>
              <a:r>
                <a:rPr lang="en-GB" sz="1200" dirty="0" err="1" smtClean="0">
                  <a:latin typeface="Calibri"/>
                  <a:ea typeface="Calibri"/>
                  <a:cs typeface="Times New Roman"/>
                </a:rPr>
                <a:t>Coniam</a:t>
              </a:r>
              <a:r>
                <a:rPr lang="en-GB" sz="1200" dirty="0">
                  <a:latin typeface="Calibri"/>
                  <a:ea typeface="Calibri"/>
                  <a:cs typeface="Times New Roman"/>
                </a:rPr>
                <a:t>, D. (2009). Investigating the quality of teacher-produced tests for EFL students and the effects of training in test development principles and practices on improving test quality. System, 37(2), 226.</a:t>
              </a:r>
            </a:p>
            <a:p>
              <a:pPr>
                <a:spcBef>
                  <a:spcPts val="0"/>
                </a:spcBef>
              </a:pPr>
              <a:endParaRPr lang="en-GB" sz="1200" dirty="0"/>
            </a:p>
          </p:txBody>
        </p:sp>
        <p:sp>
          <p:nvSpPr>
            <p:cNvPr id="30" name="Oval 29"/>
            <p:cNvSpPr/>
            <p:nvPr/>
          </p:nvSpPr>
          <p:spPr>
            <a:xfrm>
              <a:off x="5280315" y="369700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ounded Rectangle 24"/>
          <p:cNvSpPr/>
          <p:nvPr/>
        </p:nvSpPr>
        <p:spPr>
          <a:xfrm>
            <a:off x="260814" y="4509120"/>
            <a:ext cx="5031266" cy="648072"/>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err="1" smtClean="0"/>
              <a:t>Sharpling</a:t>
            </a:r>
            <a:r>
              <a:rPr lang="en-GB" sz="1200" dirty="0"/>
              <a:t>, G., P. (2002). Learning to teach English for Academic Purposes: Some current training </a:t>
            </a:r>
            <a:r>
              <a:rPr lang="en-GB" sz="1200" dirty="0" smtClean="0"/>
              <a:t>and </a:t>
            </a:r>
            <a:r>
              <a:rPr lang="en-GB" sz="1200" dirty="0"/>
              <a:t>development issues. English Language Teacher Education and Development (ELTED), 6</a:t>
            </a:r>
          </a:p>
        </p:txBody>
      </p:sp>
      <p:grpSp>
        <p:nvGrpSpPr>
          <p:cNvPr id="35" name="Group 34"/>
          <p:cNvGrpSpPr/>
          <p:nvPr/>
        </p:nvGrpSpPr>
        <p:grpSpPr>
          <a:xfrm>
            <a:off x="260814" y="5301208"/>
            <a:ext cx="5451549" cy="576064"/>
            <a:chOff x="260814" y="5301208"/>
            <a:chExt cx="5451549" cy="576064"/>
          </a:xfrm>
        </p:grpSpPr>
        <p:sp>
          <p:nvSpPr>
            <p:cNvPr id="27" name="Rounded Rectangle 26"/>
            <p:cNvSpPr/>
            <p:nvPr/>
          </p:nvSpPr>
          <p:spPr>
            <a:xfrm>
              <a:off x="260814" y="5301208"/>
              <a:ext cx="5031266" cy="576064"/>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pPr>
                <a:lnSpc>
                  <a:spcPct val="115000"/>
                </a:lnSpc>
                <a:spcAft>
                  <a:spcPts val="1000"/>
                </a:spcAft>
              </a:pPr>
              <a:r>
                <a:rPr lang="en-GB" sz="1200" dirty="0" smtClean="0">
                  <a:latin typeface="Calibri"/>
                  <a:ea typeface="Calibri"/>
                  <a:cs typeface="Times New Roman"/>
                </a:rPr>
                <a:t/>
              </a:r>
              <a:br>
                <a:rPr lang="en-GB" sz="1200" dirty="0" smtClean="0">
                  <a:latin typeface="Calibri"/>
                  <a:ea typeface="Calibri"/>
                  <a:cs typeface="Times New Roman"/>
                </a:rPr>
              </a:br>
              <a:r>
                <a:rPr lang="en-GB" sz="1200" dirty="0" smtClean="0">
                  <a:latin typeface="Calibri"/>
                  <a:ea typeface="Calibri"/>
                  <a:cs typeface="Times New Roman"/>
                </a:rPr>
                <a:t>Wallace</a:t>
              </a:r>
              <a:r>
                <a:rPr lang="en-GB" sz="1200" dirty="0">
                  <a:latin typeface="Calibri"/>
                  <a:ea typeface="Calibri"/>
                  <a:cs typeface="Times New Roman"/>
                </a:rPr>
                <a:t>, M. J. (1991). Training foreign language teachers: a reflective approach. Cambridge: </a:t>
              </a:r>
              <a:r>
                <a:rPr lang="en-GB" sz="1200" dirty="0" smtClean="0">
                  <a:latin typeface="Calibri"/>
                  <a:ea typeface="Calibri"/>
                  <a:cs typeface="Times New Roman"/>
                </a:rPr>
                <a:t>Cambridge </a:t>
              </a:r>
              <a:r>
                <a:rPr lang="en-GB" sz="1200" dirty="0">
                  <a:latin typeface="Calibri"/>
                  <a:ea typeface="Calibri"/>
                  <a:cs typeface="Times New Roman"/>
                </a:rPr>
                <a:t>University Press.</a:t>
              </a:r>
            </a:p>
            <a:p>
              <a:endParaRPr lang="en-GB" sz="1200" dirty="0"/>
            </a:p>
          </p:txBody>
        </p:sp>
        <p:sp>
          <p:nvSpPr>
            <p:cNvPr id="32" name="Oval 31"/>
            <p:cNvSpPr/>
            <p:nvPr/>
          </p:nvSpPr>
          <p:spPr>
            <a:xfrm>
              <a:off x="5280315" y="5417206"/>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2286000" y="2828836"/>
            <a:ext cx="4572000" cy="369332"/>
          </a:xfrm>
          <a:prstGeom prst="rect">
            <a:avLst/>
          </a:prstGeom>
        </p:spPr>
        <p:txBody>
          <a:bodyPr>
            <a:spAutoFit/>
          </a:bodyPr>
          <a:lstStyle/>
          <a:p>
            <a:endParaRPr lang="en-GB" dirty="0"/>
          </a:p>
        </p:txBody>
      </p:sp>
      <p:sp>
        <p:nvSpPr>
          <p:cNvPr id="16" name="Rectangle 15"/>
          <p:cNvSpPr/>
          <p:nvPr/>
        </p:nvSpPr>
        <p:spPr>
          <a:xfrm>
            <a:off x="2286000" y="2967335"/>
            <a:ext cx="4572000" cy="369332"/>
          </a:xfrm>
          <a:prstGeom prst="rect">
            <a:avLst/>
          </a:prstGeom>
        </p:spPr>
        <p:txBody>
          <a:bodyPr>
            <a:spAutoFit/>
          </a:bodyPr>
          <a:lstStyle/>
          <a:p>
            <a:endParaRPr lang="en-GB" dirty="0"/>
          </a:p>
        </p:txBody>
      </p:sp>
      <p:sp>
        <p:nvSpPr>
          <p:cNvPr id="17" name="Rectangle 16"/>
          <p:cNvSpPr/>
          <p:nvPr/>
        </p:nvSpPr>
        <p:spPr>
          <a:xfrm>
            <a:off x="2286000" y="2828836"/>
            <a:ext cx="4572000" cy="369332"/>
          </a:xfrm>
          <a:prstGeom prst="rect">
            <a:avLst/>
          </a:prstGeom>
        </p:spPr>
        <p:txBody>
          <a:bodyPr>
            <a:spAutoFit/>
          </a:bodyPr>
          <a:lstStyle/>
          <a:p>
            <a:endParaRPr lang="en-GB" dirty="0"/>
          </a:p>
        </p:txBody>
      </p:sp>
      <p:sp>
        <p:nvSpPr>
          <p:cNvPr id="36" name="Oval 35"/>
          <p:cNvSpPr/>
          <p:nvPr/>
        </p:nvSpPr>
        <p:spPr>
          <a:xfrm>
            <a:off x="5292080" y="4536975"/>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1196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52480" y="924692"/>
            <a:ext cx="8523976"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sz="2800" dirty="0" smtClean="0"/>
              <a:t>University-led Assessment literacy- in-house testing</a:t>
            </a: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600" dirty="0"/>
          </a:p>
          <a:p>
            <a:pPr>
              <a:spcBef>
                <a:spcPts val="0"/>
              </a:spcBef>
            </a:pPr>
            <a:endParaRPr lang="en-GB" sz="1200" dirty="0" smtClean="0"/>
          </a:p>
          <a:p>
            <a:pPr>
              <a:spcBef>
                <a:spcPts val="0"/>
              </a:spcBef>
            </a:pPr>
            <a:endParaRPr lang="en-GB" sz="1200" dirty="0" smtClean="0"/>
          </a:p>
          <a:p>
            <a:pPr>
              <a:spcBef>
                <a:spcPts val="0"/>
              </a:spcBef>
            </a:pPr>
            <a:endParaRPr lang="en-GB" sz="1200" dirty="0" smtClean="0"/>
          </a:p>
          <a:p>
            <a:pPr>
              <a:spcBef>
                <a:spcPts val="0"/>
              </a:spcBef>
            </a:pPr>
            <a:endParaRPr lang="en-GB" sz="1200" dirty="0"/>
          </a:p>
          <a:p>
            <a:pPr>
              <a:spcBef>
                <a:spcPts val="0"/>
              </a:spcBef>
            </a:pPr>
            <a:endParaRPr lang="en-GB" sz="1200" dirty="0" smtClean="0"/>
          </a:p>
          <a:p>
            <a:pPr>
              <a:spcBef>
                <a:spcPts val="0"/>
              </a:spcBef>
            </a:pPr>
            <a:endParaRPr lang="en-GB" sz="1600" dirty="0" smtClean="0"/>
          </a:p>
          <a:p>
            <a:pPr>
              <a:spcBef>
                <a:spcPts val="0"/>
              </a:spcBef>
            </a:pPr>
            <a:endParaRPr lang="en-GB" sz="1600" dirty="0" smtClean="0"/>
          </a:p>
          <a:p>
            <a:pPr>
              <a:spcBef>
                <a:spcPts val="0"/>
              </a:spcBef>
            </a:pPr>
            <a:endParaRPr lang="en-GB" sz="1600" dirty="0"/>
          </a:p>
          <a:p>
            <a:pPr>
              <a:spcBef>
                <a:spcPts val="0"/>
              </a:spcBef>
            </a:pPr>
            <a:endParaRPr lang="en-GB" sz="1600" dirty="0" smtClean="0"/>
          </a:p>
          <a:p>
            <a:pPr>
              <a:spcBef>
                <a:spcPts val="0"/>
              </a:spcBef>
            </a:pPr>
            <a:endParaRPr lang="en-GB" sz="1600" dirty="0"/>
          </a:p>
          <a:p>
            <a:pPr>
              <a:spcBef>
                <a:spcPts val="0"/>
              </a:spcBef>
            </a:pPr>
            <a:endParaRPr lang="en-GB" sz="1200" dirty="0" smtClean="0"/>
          </a:p>
          <a:p>
            <a:pPr>
              <a:spcBef>
                <a:spcPts val="0"/>
              </a:spcBef>
            </a:pPr>
            <a:endParaRPr lang="en-GB" sz="1200" dirty="0"/>
          </a:p>
        </p:txBody>
      </p:sp>
      <p:sp>
        <p:nvSpPr>
          <p:cNvPr id="4" name="Rounded Rectangle 3"/>
          <p:cNvSpPr/>
          <p:nvPr/>
        </p:nvSpPr>
        <p:spPr>
          <a:xfrm>
            <a:off x="5652120" y="1916832"/>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Guidelines published by BALEAP to assist practitioners in understanding standardised  EAP-related tests </a:t>
            </a:r>
            <a:endParaRPr lang="en-GB" sz="1200" b="1" i="1" dirty="0">
              <a:solidFill>
                <a:schemeClr val="bg2">
                  <a:lumMod val="50000"/>
                </a:schemeClr>
              </a:solidFill>
            </a:endParaRPr>
          </a:p>
        </p:txBody>
      </p:sp>
      <p:sp>
        <p:nvSpPr>
          <p:cNvPr id="12" name="Rounded Rectangle 11"/>
          <p:cNvSpPr/>
          <p:nvPr/>
        </p:nvSpPr>
        <p:spPr>
          <a:xfrm>
            <a:off x="5652120" y="2780928"/>
            <a:ext cx="3240360" cy="720080"/>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Discussions relating to the validity of in-house testing including a paper by Rea-</a:t>
            </a:r>
            <a:r>
              <a:rPr lang="en-GB" sz="1200" b="1" i="1" dirty="0" err="1" smtClean="0">
                <a:solidFill>
                  <a:schemeClr val="bg2">
                    <a:lumMod val="50000"/>
                  </a:schemeClr>
                </a:solidFill>
              </a:rPr>
              <a:t>Dickins</a:t>
            </a:r>
            <a:endParaRPr lang="en-GB" sz="1200" b="1" i="1" dirty="0">
              <a:solidFill>
                <a:schemeClr val="bg2">
                  <a:lumMod val="50000"/>
                </a:schemeClr>
              </a:solidFill>
            </a:endParaRPr>
          </a:p>
        </p:txBody>
      </p:sp>
      <p:sp>
        <p:nvSpPr>
          <p:cNvPr id="13" name="Rounded Rectangle 12"/>
          <p:cNvSpPr/>
          <p:nvPr/>
        </p:nvSpPr>
        <p:spPr>
          <a:xfrm>
            <a:off x="5652120" y="3681028"/>
            <a:ext cx="3240360" cy="684076"/>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An insight into the development and structure of a well-known in-house test developed by the University of Warwick</a:t>
            </a:r>
            <a:endParaRPr lang="en-GB" sz="1200" b="1" i="1" dirty="0">
              <a:solidFill>
                <a:schemeClr val="bg2">
                  <a:lumMod val="50000"/>
                </a:schemeClr>
              </a:solidFill>
            </a:endParaRPr>
          </a:p>
        </p:txBody>
      </p:sp>
      <p:sp>
        <p:nvSpPr>
          <p:cNvPr id="14" name="Rounded Rectangle 13"/>
          <p:cNvSpPr/>
          <p:nvPr/>
        </p:nvSpPr>
        <p:spPr>
          <a:xfrm>
            <a:off x="5652120" y="4536975"/>
            <a:ext cx="3240360" cy="764233"/>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A discussion of the research undertaken by Weir which related to the development of TEEP at the University of Reading</a:t>
            </a:r>
            <a:endParaRPr lang="en-GB" sz="1200" b="1" i="1" dirty="0">
              <a:solidFill>
                <a:schemeClr val="bg2">
                  <a:lumMod val="50000"/>
                </a:schemeClr>
              </a:solidFill>
            </a:endParaRPr>
          </a:p>
        </p:txBody>
      </p:sp>
      <p:sp>
        <p:nvSpPr>
          <p:cNvPr id="15" name="Rounded Rectangle 14"/>
          <p:cNvSpPr/>
          <p:nvPr/>
        </p:nvSpPr>
        <p:spPr>
          <a:xfrm>
            <a:off x="5652120" y="5373216"/>
            <a:ext cx="3240360" cy="576064"/>
          </a:xfrm>
          <a:prstGeom prst="roundRect">
            <a:avLst/>
          </a:prstGeom>
          <a:solidFill>
            <a:srgbClr val="4BACC6">
              <a:alpha val="6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b="1" i="1" dirty="0" smtClean="0">
                <a:solidFill>
                  <a:schemeClr val="bg2">
                    <a:lumMod val="50000"/>
                  </a:schemeClr>
                </a:solidFill>
              </a:rPr>
              <a:t>More  recent information  about the TEEP test at Reading which outlines the test features and structure</a:t>
            </a:r>
            <a:endParaRPr lang="en-GB" sz="1200" b="1" i="1" dirty="0">
              <a:solidFill>
                <a:schemeClr val="bg2">
                  <a:lumMod val="50000"/>
                </a:schemeClr>
              </a:solidFill>
            </a:endParaRPr>
          </a:p>
        </p:txBody>
      </p:sp>
      <p:grpSp>
        <p:nvGrpSpPr>
          <p:cNvPr id="26" name="Group 25"/>
          <p:cNvGrpSpPr/>
          <p:nvPr/>
        </p:nvGrpSpPr>
        <p:grpSpPr>
          <a:xfrm>
            <a:off x="260814" y="1916831"/>
            <a:ext cx="5451549" cy="776640"/>
            <a:chOff x="260814" y="1916832"/>
            <a:chExt cx="5451549" cy="811473"/>
          </a:xfrm>
        </p:grpSpPr>
        <p:sp>
          <p:nvSpPr>
            <p:cNvPr id="21" name="Rounded Rectangle 20"/>
            <p:cNvSpPr/>
            <p:nvPr/>
          </p:nvSpPr>
          <p:spPr>
            <a:xfrm>
              <a:off x="260814" y="1916832"/>
              <a:ext cx="5031266" cy="811473"/>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endParaRPr lang="en-GB" sz="1200" dirty="0" smtClean="0"/>
            </a:p>
            <a:p>
              <a:r>
                <a:rPr lang="en-GB" sz="1200" dirty="0" smtClean="0"/>
                <a:t>BALEAP</a:t>
              </a:r>
              <a:r>
                <a:rPr lang="en-GB" sz="1200" dirty="0"/>
                <a:t>. (2012a). BALEAP Working Party on Testing: BALEAP Guidelines on English </a:t>
              </a:r>
              <a:r>
                <a:rPr lang="en-GB" sz="1200" dirty="0" smtClean="0"/>
                <a:t>Language </a:t>
              </a:r>
              <a:r>
                <a:rPr lang="en-GB" sz="1200" dirty="0"/>
                <a:t>tests for university entry 2012, from http://</a:t>
              </a:r>
              <a:r>
                <a:rPr lang="en-GB" sz="1200" dirty="0" smtClean="0"/>
                <a:t>www.baleap.org.uk/projects/testing-working-party</a:t>
              </a:r>
              <a:endParaRPr lang="en-GB" sz="1200" dirty="0"/>
            </a:p>
            <a:p>
              <a:pPr>
                <a:spcBef>
                  <a:spcPts val="0"/>
                </a:spcBef>
              </a:pPr>
              <a:endParaRPr lang="en-GB" sz="1200" dirty="0"/>
            </a:p>
          </p:txBody>
        </p:sp>
        <p:sp>
          <p:nvSpPr>
            <p:cNvPr id="24" name="Oval 23"/>
            <p:cNvSpPr/>
            <p:nvPr/>
          </p:nvSpPr>
          <p:spPr>
            <a:xfrm>
              <a:off x="5280315" y="1960821"/>
              <a:ext cx="432048" cy="482675"/>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251741" y="2816932"/>
            <a:ext cx="5451549" cy="648072"/>
            <a:chOff x="260814" y="2780928"/>
            <a:chExt cx="5451549" cy="504056"/>
          </a:xfrm>
        </p:grpSpPr>
        <p:sp>
          <p:nvSpPr>
            <p:cNvPr id="22" name="Rounded Rectangle 21"/>
            <p:cNvSpPr/>
            <p:nvPr/>
          </p:nvSpPr>
          <p:spPr>
            <a:xfrm>
              <a:off x="260814" y="2780928"/>
              <a:ext cx="5031266"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a:latin typeface="Calibri"/>
                  <a:ea typeface="Calibri"/>
                  <a:cs typeface="Times New Roman"/>
                </a:rPr>
                <a:t>O'Sullivan, B. (</a:t>
              </a:r>
              <a:r>
                <a:rPr lang="en-GB" sz="1200" dirty="0" err="1">
                  <a:latin typeface="Calibri"/>
                  <a:ea typeface="Calibri"/>
                  <a:cs typeface="Times New Roman"/>
                </a:rPr>
                <a:t>Eds</a:t>
              </a:r>
              <a:r>
                <a:rPr lang="en-GB" sz="1200" dirty="0">
                  <a:latin typeface="Calibri"/>
                  <a:ea typeface="Calibri"/>
                  <a:cs typeface="Times New Roman"/>
                </a:rPr>
                <a:t>)  (2011). Language testing: theories and practices. Basingstoke: Palgrave Macmillan.</a:t>
              </a:r>
            </a:p>
            <a:p>
              <a:endParaRPr lang="en-GB" sz="1200" dirty="0"/>
            </a:p>
          </p:txBody>
        </p:sp>
        <p:sp>
          <p:nvSpPr>
            <p:cNvPr id="29" name="Oval 28"/>
            <p:cNvSpPr/>
            <p:nvPr/>
          </p:nvSpPr>
          <p:spPr>
            <a:xfrm>
              <a:off x="5280315" y="2824918"/>
              <a:ext cx="432048" cy="348053"/>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60814" y="3645024"/>
            <a:ext cx="5451549" cy="720080"/>
            <a:chOff x="260814" y="3645024"/>
            <a:chExt cx="5451549" cy="720080"/>
          </a:xfrm>
        </p:grpSpPr>
        <p:sp>
          <p:nvSpPr>
            <p:cNvPr id="23" name="Rounded Rectangle 22"/>
            <p:cNvSpPr/>
            <p:nvPr/>
          </p:nvSpPr>
          <p:spPr>
            <a:xfrm>
              <a:off x="260814" y="3645024"/>
              <a:ext cx="5031266" cy="720080"/>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pPr>
                <a:lnSpc>
                  <a:spcPct val="115000"/>
                </a:lnSpc>
                <a:spcAft>
                  <a:spcPts val="1000"/>
                </a:spcAft>
              </a:pPr>
              <a:r>
                <a:rPr lang="en-GB" sz="1200" dirty="0" err="1">
                  <a:latin typeface="Calibri"/>
                  <a:ea typeface="Calibri"/>
                  <a:cs typeface="Times New Roman"/>
                </a:rPr>
                <a:t>Sharpling</a:t>
              </a:r>
              <a:r>
                <a:rPr lang="en-GB" sz="1200" dirty="0">
                  <a:latin typeface="Calibri"/>
                  <a:ea typeface="Calibri"/>
                  <a:cs typeface="Times New Roman"/>
                </a:rPr>
                <a:t>, G., P. (2010). WELT Handbook </a:t>
              </a:r>
              <a:r>
                <a:rPr lang="en-GB" sz="1200" dirty="0" smtClean="0">
                  <a:latin typeface="Calibri"/>
                  <a:ea typeface="Calibri"/>
                  <a:cs typeface="Times New Roman"/>
                </a:rPr>
                <a:t>Retrieved 9, August, 2012, from http</a:t>
              </a:r>
              <a:r>
                <a:rPr lang="en-GB" sz="1200" dirty="0">
                  <a:latin typeface="Calibri"/>
                  <a:ea typeface="Calibri"/>
                  <a:cs typeface="Times New Roman"/>
                </a:rPr>
                <a:t>://www2.warwick.ac.uk/fac/soc/al/centre/centrespecialisms/testing/tests/welt/handbook</a:t>
              </a:r>
              <a:endParaRPr lang="en-GB" sz="1200" dirty="0"/>
            </a:p>
          </p:txBody>
        </p:sp>
        <p:sp>
          <p:nvSpPr>
            <p:cNvPr id="30" name="Oval 29"/>
            <p:cNvSpPr/>
            <p:nvPr/>
          </p:nvSpPr>
          <p:spPr>
            <a:xfrm>
              <a:off x="5280315" y="3697000"/>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ounded Rectangle 24"/>
          <p:cNvSpPr/>
          <p:nvPr/>
        </p:nvSpPr>
        <p:spPr>
          <a:xfrm>
            <a:off x="260814" y="4509120"/>
            <a:ext cx="5031266" cy="648072"/>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pPr>
              <a:lnSpc>
                <a:spcPct val="115000"/>
              </a:lnSpc>
              <a:spcAft>
                <a:spcPts val="1000"/>
              </a:spcAft>
            </a:pPr>
            <a:endParaRPr lang="en-GB" sz="1200" dirty="0" smtClean="0">
              <a:latin typeface="Calibri"/>
              <a:ea typeface="Calibri"/>
              <a:cs typeface="Times New Roman"/>
            </a:endParaRPr>
          </a:p>
          <a:p>
            <a:pPr>
              <a:lnSpc>
                <a:spcPct val="115000"/>
              </a:lnSpc>
              <a:spcAft>
                <a:spcPts val="1000"/>
              </a:spcAft>
            </a:pPr>
            <a:r>
              <a:rPr lang="en-GB" sz="1200" dirty="0" smtClean="0">
                <a:latin typeface="Calibri"/>
                <a:ea typeface="Calibri"/>
                <a:cs typeface="Times New Roman"/>
              </a:rPr>
              <a:t>Weir</a:t>
            </a:r>
            <a:r>
              <a:rPr lang="en-GB" sz="1200" dirty="0">
                <a:latin typeface="Calibri"/>
                <a:ea typeface="Calibri"/>
                <a:cs typeface="Times New Roman"/>
              </a:rPr>
              <a:t>, C. J. (1993). Understanding and developing language tests. New York ; London: Prentice </a:t>
            </a:r>
            <a:r>
              <a:rPr lang="en-GB" sz="1200" dirty="0" smtClean="0">
                <a:latin typeface="Calibri"/>
                <a:ea typeface="Calibri"/>
                <a:cs typeface="Times New Roman"/>
              </a:rPr>
              <a:t>Hall</a:t>
            </a:r>
            <a:r>
              <a:rPr lang="en-GB" sz="1200" dirty="0">
                <a:latin typeface="Calibri"/>
                <a:ea typeface="Calibri"/>
                <a:cs typeface="Times New Roman"/>
              </a:rPr>
              <a:t>.</a:t>
            </a:r>
          </a:p>
          <a:p>
            <a:endParaRPr lang="en-GB" sz="1200" dirty="0"/>
          </a:p>
        </p:txBody>
      </p:sp>
      <p:grpSp>
        <p:nvGrpSpPr>
          <p:cNvPr id="35" name="Group 34"/>
          <p:cNvGrpSpPr/>
          <p:nvPr/>
        </p:nvGrpSpPr>
        <p:grpSpPr>
          <a:xfrm>
            <a:off x="260814" y="5301208"/>
            <a:ext cx="5451549" cy="720080"/>
            <a:chOff x="260814" y="5301208"/>
            <a:chExt cx="5451549" cy="720080"/>
          </a:xfrm>
        </p:grpSpPr>
        <p:sp>
          <p:nvSpPr>
            <p:cNvPr id="27" name="Rounded Rectangle 26"/>
            <p:cNvSpPr/>
            <p:nvPr/>
          </p:nvSpPr>
          <p:spPr>
            <a:xfrm>
              <a:off x="260814" y="5301208"/>
              <a:ext cx="5031266" cy="720080"/>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smtClean="0"/>
                <a:t>University </a:t>
              </a:r>
              <a:r>
                <a:rPr lang="en-GB" sz="1200" dirty="0"/>
                <a:t>of Reading. (</a:t>
              </a:r>
              <a:r>
                <a:rPr lang="en-GB" sz="1200" dirty="0" smtClean="0"/>
                <a:t>2014). About the Test of English for Educational Purposes </a:t>
              </a:r>
              <a:r>
                <a:rPr lang="en-GB" sz="1200" dirty="0">
                  <a:latin typeface="Calibri"/>
                  <a:ea typeface="Calibri"/>
                  <a:cs typeface="Times New Roman"/>
                </a:rPr>
                <a:t>Retrieved </a:t>
              </a:r>
              <a:r>
                <a:rPr lang="en-GB" sz="1200" dirty="0" smtClean="0">
                  <a:latin typeface="Calibri"/>
                  <a:ea typeface="Calibri"/>
                  <a:cs typeface="Times New Roman"/>
                </a:rPr>
                <a:t>7, January, 2014</a:t>
              </a:r>
              <a:r>
                <a:rPr lang="en-GB" sz="1200" dirty="0">
                  <a:latin typeface="Calibri"/>
                  <a:ea typeface="Calibri"/>
                  <a:cs typeface="Times New Roman"/>
                </a:rPr>
                <a:t>, http://www.reading.ac.uk/ISLI/english-language-courses/english-language-tests/islc-teep-about-teep.aspx</a:t>
              </a:r>
              <a:endParaRPr lang="en-GB" sz="1200" dirty="0"/>
            </a:p>
          </p:txBody>
        </p:sp>
        <p:sp>
          <p:nvSpPr>
            <p:cNvPr id="32" name="Oval 31"/>
            <p:cNvSpPr/>
            <p:nvPr/>
          </p:nvSpPr>
          <p:spPr>
            <a:xfrm>
              <a:off x="5280315" y="5417206"/>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2286000" y="2828836"/>
            <a:ext cx="4572000" cy="369332"/>
          </a:xfrm>
          <a:prstGeom prst="rect">
            <a:avLst/>
          </a:prstGeom>
        </p:spPr>
        <p:txBody>
          <a:bodyPr>
            <a:spAutoFit/>
          </a:bodyPr>
          <a:lstStyle/>
          <a:p>
            <a:endParaRPr lang="en-GB" dirty="0"/>
          </a:p>
        </p:txBody>
      </p:sp>
      <p:sp>
        <p:nvSpPr>
          <p:cNvPr id="36" name="Oval 35"/>
          <p:cNvSpPr/>
          <p:nvPr/>
        </p:nvSpPr>
        <p:spPr>
          <a:xfrm>
            <a:off x="5292080" y="4536975"/>
            <a:ext cx="432048" cy="416076"/>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753151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791574" cy="2078359"/>
          </a:xfrm>
          <a:solidFill>
            <a:schemeClr val="bg2">
              <a:lumMod val="60000"/>
              <a:lumOff val="40000"/>
              <a:alpha val="42000"/>
            </a:schemeClr>
          </a:solidFill>
        </p:spPr>
        <p:txBody>
          <a:bodyPr>
            <a:noAutofit/>
          </a:bodyPr>
          <a:lstStyle/>
          <a:p>
            <a:r>
              <a:rPr lang="en-GB" sz="4400" dirty="0" smtClean="0">
                <a:solidFill>
                  <a:schemeClr val="bg2">
                    <a:lumMod val="40000"/>
                    <a:lumOff val="60000"/>
                  </a:schemeClr>
                </a:solidFill>
              </a:rPr>
              <a:t>Thank you</a:t>
            </a:r>
            <a:br>
              <a:rPr lang="en-GB" sz="4400" dirty="0" smtClean="0">
                <a:solidFill>
                  <a:schemeClr val="bg2">
                    <a:lumMod val="40000"/>
                    <a:lumOff val="60000"/>
                  </a:schemeClr>
                </a:solidFill>
              </a:rPr>
            </a:br>
            <a:r>
              <a:rPr lang="en-GB" sz="4400" i="1" dirty="0" smtClean="0">
                <a:solidFill>
                  <a:schemeClr val="bg2">
                    <a:lumMod val="50000"/>
                  </a:schemeClr>
                </a:solidFill>
              </a:rPr>
              <a:t>I’ll be in touch after the conference</a:t>
            </a:r>
            <a:br>
              <a:rPr lang="en-GB" sz="4400" i="1" dirty="0" smtClean="0">
                <a:solidFill>
                  <a:schemeClr val="bg2">
                    <a:lumMod val="50000"/>
                  </a:schemeClr>
                </a:solidFill>
              </a:rPr>
            </a:br>
            <a:r>
              <a:rPr lang="en-GB" sz="4400" dirty="0" smtClean="0">
                <a:solidFill>
                  <a:schemeClr val="tx1"/>
                </a:solidFill>
              </a:rPr>
              <a:t>a.manning@kent.ac.uk</a:t>
            </a:r>
            <a:r>
              <a:rPr lang="en-GB" sz="4400" dirty="0" smtClean="0">
                <a:solidFill>
                  <a:schemeClr val="bg2">
                    <a:lumMod val="40000"/>
                    <a:lumOff val="60000"/>
                  </a:schemeClr>
                </a:solidFill>
              </a:rPr>
              <a:t> </a:t>
            </a:r>
            <a:endParaRPr lang="en-GB" sz="4400" dirty="0">
              <a:solidFill>
                <a:schemeClr val="bg2">
                  <a:lumMod val="40000"/>
                  <a:lumOff val="60000"/>
                </a:schemeClr>
              </a:solidFill>
            </a:endParaRPr>
          </a:p>
        </p:txBody>
      </p:sp>
      <p:sp>
        <p:nvSpPr>
          <p:cNvPr id="9" name="Subtitle 2"/>
          <p:cNvSpPr txBox="1">
            <a:spLocks/>
          </p:cNvSpPr>
          <p:nvPr/>
        </p:nvSpPr>
        <p:spPr>
          <a:xfrm>
            <a:off x="395536" y="5156546"/>
            <a:ext cx="4572000" cy="1368798"/>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10000"/>
              </a:lnSpc>
              <a:spcBef>
                <a:spcPts val="0"/>
              </a:spcBef>
            </a:pPr>
            <a:r>
              <a:rPr lang="en-GB" sz="2400" b="1" spc="0" dirty="0" smtClean="0"/>
              <a:t>Dr Anthony Manning</a:t>
            </a:r>
          </a:p>
          <a:p>
            <a:r>
              <a:rPr lang="en-GB" sz="2400" b="1" spc="0" dirty="0" smtClean="0"/>
              <a:t>a.manning@kent.ac.uk</a:t>
            </a:r>
          </a:p>
          <a:p>
            <a:endParaRPr lang="en-GB" sz="2400" b="1" spc="0" dirty="0"/>
          </a:p>
        </p:txBody>
      </p:sp>
    </p:spTree>
    <p:extLst>
      <p:ext uri="{BB962C8B-B14F-4D97-AF65-F5344CB8AC3E}">
        <p14:creationId xmlns:p14="http://schemas.microsoft.com/office/powerpoint/2010/main" val="2314122051"/>
      </p:ext>
    </p:extLst>
  </p:cSld>
  <p:clrMapOvr>
    <a:masterClrMapping/>
  </p:clrMapOvr>
  <p:transition spd="slow">
    <p:wipe/>
  </p:transition>
  <p:timing>
    <p:tnLst>
      <p:par>
        <p:cTn id="1" dur="indefinite" restart="never" nodeType="tmRoot"/>
      </p:par>
    </p:tnLst>
  </p:timing>
  <p:extLst mod="1">
    <p:ext uri="{E180D4A7-C9FB-4DFB-919C-405C955672EB}">
      <p14:showEvtLst xmlns:p14="http://schemas.microsoft.com/office/powerpoint/2010/main">
        <p14:playEvt time="0" objId="15"/>
        <p14:playEvt time="8360" objId="16"/>
        <p14:stopEvt time="8658" objId="15"/>
        <p14:stopEvt time="30145" objId="1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432" y="273968"/>
            <a:ext cx="7680960" cy="1066800"/>
          </a:xfrm>
        </p:spPr>
        <p:txBody>
          <a:bodyPr/>
          <a:lstStyle/>
          <a:p>
            <a:r>
              <a:rPr lang="en-GB" dirty="0" smtClean="0"/>
              <a:t>Defining terms &amp; setting the scene</a:t>
            </a:r>
            <a:endParaRPr lang="en-GB" dirty="0"/>
          </a:p>
        </p:txBody>
      </p:sp>
      <p:sp>
        <p:nvSpPr>
          <p:cNvPr id="11" name="Content Placeholder 1"/>
          <p:cNvSpPr>
            <a:spLocks noGrp="1"/>
          </p:cNvSpPr>
          <p:nvPr>
            <p:ph sz="quarter" idx="13"/>
          </p:nvPr>
        </p:nvSpPr>
        <p:spPr>
          <a:xfrm>
            <a:off x="107504" y="1340768"/>
            <a:ext cx="6984776" cy="5096596"/>
          </a:xfrm>
        </p:spPr>
        <p:txBody>
          <a:bodyPr>
            <a:noAutofit/>
          </a:bodyPr>
          <a:lstStyle/>
          <a:p>
            <a:pPr marL="342900" indent="-342900">
              <a:buFont typeface="Arial" panose="020B0604020202020204" pitchFamily="34" charset="0"/>
              <a:buChar char="•"/>
            </a:pPr>
            <a:r>
              <a:rPr lang="en-GB" sz="1800" dirty="0" err="1" smtClean="0"/>
              <a:t>Stiggins</a:t>
            </a:r>
            <a:r>
              <a:rPr lang="en-GB" sz="1800" dirty="0" smtClean="0"/>
              <a:t> (1995) is generally accredited with introducing the term Assessment Literacy to describe the dangers which arise for stakeholders when tests are poorly built and inaccurately interpreted. </a:t>
            </a:r>
          </a:p>
          <a:p>
            <a:pPr marL="342900" indent="-342900">
              <a:buFont typeface="Arial" panose="020B0604020202020204" pitchFamily="34" charset="0"/>
              <a:buChar char="•"/>
            </a:pPr>
            <a:r>
              <a:rPr lang="en-GB" sz="1800" dirty="0" smtClean="0"/>
              <a:t>From the perspective of Educators, </a:t>
            </a:r>
            <a:r>
              <a:rPr lang="en-GB" sz="1800" dirty="0" err="1" smtClean="0"/>
              <a:t>Stiggins</a:t>
            </a:r>
            <a:r>
              <a:rPr lang="en-GB" sz="1800" dirty="0" smtClean="0"/>
              <a:t> (1995) suggests that </a:t>
            </a:r>
            <a:r>
              <a:rPr lang="en-GB" dirty="0" smtClean="0"/>
              <a:t>practitioners with limited assessment literacy do not understand </a:t>
            </a:r>
            <a:r>
              <a:rPr lang="en-GB" dirty="0"/>
              <a:t>how to produce high-quality achievement data and </a:t>
            </a:r>
            <a:r>
              <a:rPr lang="en-GB" dirty="0" smtClean="0"/>
              <a:t>are unable to evaluate </a:t>
            </a:r>
            <a:r>
              <a:rPr lang="en-GB" dirty="0"/>
              <a:t>critically the data they </a:t>
            </a:r>
            <a:r>
              <a:rPr lang="en-GB" dirty="0" smtClean="0"/>
              <a:t>use.</a:t>
            </a:r>
            <a:endParaRPr lang="en-GB" dirty="0"/>
          </a:p>
          <a:p>
            <a:pPr marL="342900" indent="-342900">
              <a:buFont typeface="Arial" panose="020B0604020202020204" pitchFamily="34" charset="0"/>
              <a:buChar char="•"/>
            </a:pPr>
            <a:r>
              <a:rPr lang="en-GB" sz="1800" dirty="0" smtClean="0"/>
              <a:t>Brindley (2001) notes that there is a lack of prominence attributed to assessment in teacher education courses. The density of language testing literature may also alienate classroom practitioners as it is written from the theoretical perspective of research academics in the field rather than classroom practitioners.</a:t>
            </a:r>
          </a:p>
          <a:p>
            <a:pPr marL="342900" indent="-342900">
              <a:buFont typeface="Arial" panose="020B0604020202020204" pitchFamily="34" charset="0"/>
              <a:buChar char="•"/>
            </a:pPr>
            <a:endParaRPr lang="en-GB" sz="1800" dirty="0" smtClean="0"/>
          </a:p>
        </p:txBody>
      </p:sp>
      <p:sp>
        <p:nvSpPr>
          <p:cNvPr id="2" name="AutoShape 2" descr="data:image/jpeg;base64,/9j/4AAQSkZJRgABAQAAAQABAAD/2wCEAAkGBxQSEhUUEhQWFBUVGBUVFBUXGBUUFhUSFBUXFxUUFRUdHCggGBolHBQUITEiJSkrLi4uGB8zODMsNygtLisBCgoKDg0OGhAQGiwkHCQuLCwvLCwsNCwsLDQsLC0sLCwsLCwsLCwsLCwsLCwsLCwsLCwsLCwsLCwsLCwrLCwsLP/AABEIAHgAYAMBIgACEQEDEQH/xAAbAAABBQEBAAAAAAAAAAAAAAAFAQIDBAYAB//EADIQAAEDAgUCAwcEAwEAAAAAAAEAAhEDIQQSMUFRBXEGImEygZGxwdHwEyOh4UJScgf/xAAZAQADAQEBAAAAAAAAAAAAAAABAgQDAAX/xAAhEQACAgICAgMBAAAAAAAAAAAAAQIRAxIhQQQxIjJRE//aAAwDAQACEQMRAD8AGEpqVxTMyzHEITCE8JSNUG6OSsYGpj6gbqU51UiwVepUdv8Af+Emw+p1TFt5UdPGMdYOE8KKq0/5DsNyqeI6e4+YCCL2lFS/TtH0FZTQFRoueB+FWsNXDjGh+aaxKokSSnuCjKIC8x1kqhouUpKAzJKVIunaBqnYekQPZH8k/wBKxh25g1jdXOGb89Fq6PTG2WE58lOLHaMW/DuJsI7/AGVml089zytWekMB3Ke3CNGgS7M2WFGbo9KDbnVNr0BwtDXp2QjEsSM2pIzPU6WW49/3Ql5AcHDm61GJpyIOiy2IZkJE2+i1xysjzwp2EUxxTqA8o7JrwqESMlzqVr1XKVAc0fh9wzAROp7SttRELB+FXfuCd9OLLYnE3ygEkagf2ppfYuwr4lquVRq1Y2UVXqUWNMxzIJ+aZX6hShpztGtiQD7xsgbqux1Z1kIxDtZUp6i6tP6YAaNXExqqGPeWi5aexQYLRWrGxWZ6gZM77/dHDjGgeYx+bIH1KuC6GtcZ9I+aMLsnzU0WsEZYPenOCZgBDIOo17lPeYVMeVwRSVOmKElQpxcmFENhnwm5pf5r/puDh2MgrV4rD5nyLASXDZ3oQsb4bOWu31BH1+i2VTDE3a4ja3CnycSL/HW0DNUOkmlUcWuMO9oRDY41v3VrqEtohp9p0za8ncooym3N5i6oRsfZHcDVUOu0fLmJ09UjdlEcaiZ3pDDmGYzlN2nQnsnv6GGFxDicxmIDYuTAA11UnlPtC/I1RGlgxlkyeJJKLmZrCga1sT8FRxREzwr+I1IVI0CTA33Wd8glHoibafW6a4pXu+3wTQrYKoo8zLK5tkmVcQllMcU4thDoT/3m+/5LaGsW0z/Hdee0K+R7XD/Egr0Oi0VKYLbzDm/NTZk7s9Hw5rVojpUWhuW5m7j6lBOrUs4LDYD1iZVmpRrEBzKgEEy0tkETqDNlVr1a0w6lN/abUAttMtt/KzRR8mgbSwopaCBsFfwOPD5Zvt3GyDdQZUcS2cpm5BzQONNUY8M4RtJtVxkwBBNyTF7rpehE5RlXQNrnzFQVauW+6sV32JQjqmK/TaHFpInzRq0HdCEbkkJmlrFtDgp6bVFQIcAWmQbgqeFceWhxYmlqkKauOIX01qvB2OsaR2u3/k6j4/NZpyjZj/0HCpIGU77jceqScdlRriyfzlZ6biqEARYazws91B7tebLSdE6tTxVFr2GQ4abg7g8EKj1XCSRaRN1O40WxzdGVpUS8zsiOOAZTyg337ImzDtptJA7fUfJAMTe3CDVHb2+AZiTMBUMe3NTeOQQreJdeAqnU3ltN2XgrTBDmzHyZ8ama6F1Q0rOuw6+h5C11KoHCWkOHIXn4Cnw+KfTkscW8xv35VbjZEmb1w3NvVUcR1SkzV4J4bdZPGdQfUMvcT6bDsFUJXaHbBzGeInOtTaGjk3P2CEvqky5xJPJUTU+sLAcpkqAej/8AnhcMEHtmRUeSOb6fBbF2Le5gIhwMEH5LM+AGZKBaf9swHoQPsiuK65RwzgHus6+UCS317KXLB+0WePJfWQlSjVfdxytQnHV7llMZnbxt3KKnqIxLQWEimZHDiRseFBiKtOiyIg7Ra/0SQxN8yNMuZR4gBRhct3G5Qfrdb9sgaCxPJOyMMY+sY05PohPjABjKdNunmcTyRb7qqKohk7MiRdSBlk0BTMC1Myg9KCuXJRiSmFf6bRz1Wjt8SUi5F+gL2erYSiWDyROUtE6ZgPLPvlebYh7gJqEuebuJMku3KVcsGV4uE2XPCvUqjaj2C7XtmNg9uhHrBPwC1GG6e6oZedd/zdcuTmLdsJPoj2BYbkcenHC8/wDF+Kz4hwGjIpgDTy6x7yVy5GIkgG0KZgXLloIf/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assessment4learning.com/img/profiles/StigginsRick.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4328" y="1629507"/>
            <a:ext cx="1368152" cy="1368152"/>
          </a:xfrm>
          <a:prstGeom prst="round2DiagRect">
            <a:avLst>
              <a:gd name="adj1" fmla="val 16667"/>
              <a:gd name="adj2" fmla="val 0"/>
            </a:avLst>
          </a:prstGeom>
          <a:ln w="88900" cap="sq">
            <a:solidFill>
              <a:srgbClr val="385D8A"/>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static4.businessinsider.com/image/520b8103eab8ea0b0d000019/google-sides-with-traitors-to-the-english-language-over-dictionary-definition-of-literally.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6355" y="3501008"/>
            <a:ext cx="1696125" cy="1270521"/>
          </a:xfrm>
          <a:prstGeom prst="round2DiagRect">
            <a:avLst>
              <a:gd name="adj1" fmla="val 16667"/>
              <a:gd name="adj2" fmla="val 0"/>
            </a:avLst>
          </a:prstGeom>
          <a:ln w="88900" cap="sq">
            <a:solidFill>
              <a:schemeClr val="bg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93464"/>
      </p:ext>
    </p:extLst>
  </p:cSld>
  <p:clrMapOvr>
    <a:masterClrMapping/>
  </p:clrMapOvr>
  <p:transition spd="slow">
    <p:wipe/>
  </p:transition>
  <p:timing>
    <p:tnLst>
      <p:par>
        <p:cTn id="1" dur="indefinite" restart="never" nodeType="tmRoot"/>
      </p:par>
    </p:tnLst>
  </p:timing>
  <p:extLst mod="1">
    <p:ext uri="{E180D4A7-C9FB-4DFB-919C-405C955672EB}">
      <p14:showEvtLst xmlns:p14="http://schemas.microsoft.com/office/powerpoint/2010/main">
        <p14:playEvt time="0" objId="2"/>
        <p14:stopEvt time="2591"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432" y="273968"/>
            <a:ext cx="7680960" cy="1066800"/>
          </a:xfrm>
        </p:spPr>
        <p:txBody>
          <a:bodyPr/>
          <a:lstStyle/>
          <a:p>
            <a:r>
              <a:rPr lang="en-GB" dirty="0" smtClean="0"/>
              <a:t>Defining terms &amp; setting the scene</a:t>
            </a:r>
            <a:endParaRPr lang="en-GB" dirty="0"/>
          </a:p>
        </p:txBody>
      </p:sp>
      <p:sp>
        <p:nvSpPr>
          <p:cNvPr id="2" name="AutoShape 2" descr="data:image/jpeg;base64,/9j/4AAQSkZJRgABAQAAAQABAAD/2wCEAAkGBxQSEhUUEhQWFBUVGBUVFBUXGBUUFhUSFBUXFxUUFRUdHCggGBolHBQUITEiJSkrLi4uGB8zODMsNygtLisBCgoKDg0OGhAQGiwkHCQuLCwvLCwsNCwsLDQsLC0sLCwsLCwsLCwsLCwsLCwsLCwsLCwsLCwsLCwsLCwrLCwsLP/AABEIAHgAYAMBIgACEQEDEQH/xAAbAAABBQEBAAAAAAAAAAAAAAAFAQIDBAYAB//EADIQAAEDAgUCAwcEAwEAAAAAAAEAAhEDIQQSMUFRBXEGImEygZGxwdHwEyOh4UJScgf/xAAZAQADAQEBAAAAAAAAAAAAAAABAgQDAAX/xAAhEQACAgICAgMBAAAAAAAAAAAAAQIRAxIhQQQxIjJRE//aAAwDAQACEQMRAD8AGEpqVxTMyzHEITCE8JSNUG6OSsYGpj6gbqU51UiwVepUdv8Af+Emw+p1TFt5UdPGMdYOE8KKq0/5DsNyqeI6e4+YCCL2lFS/TtH0FZTQFRoueB+FWsNXDjGh+aaxKokSSnuCjKIC8x1kqhouUpKAzJKVIunaBqnYekQPZH8k/wBKxh25g1jdXOGb89Fq6PTG2WE58lOLHaMW/DuJsI7/AGVml089zytWekMB3Ke3CNGgS7M2WFGbo9KDbnVNr0BwtDXp2QjEsSM2pIzPU6WW49/3Ql5AcHDm61GJpyIOiy2IZkJE2+i1xysjzwp2EUxxTqA8o7JrwqESMlzqVr1XKVAc0fh9wzAROp7SttRELB+FXfuCd9OLLYnE3ygEkagf2ppfYuwr4lquVRq1Y2UVXqUWNMxzIJ+aZX6hShpztGtiQD7xsgbqux1Z1kIxDtZUp6i6tP6YAaNXExqqGPeWi5aexQYLRWrGxWZ6gZM77/dHDjGgeYx+bIH1KuC6GtcZ9I+aMLsnzU0WsEZYPenOCZgBDIOo17lPeYVMeVwRSVOmKElQpxcmFENhnwm5pf5r/puDh2MgrV4rD5nyLASXDZ3oQsb4bOWu31BH1+i2VTDE3a4ja3CnycSL/HW0DNUOkmlUcWuMO9oRDY41v3VrqEtohp9p0za8ncooym3N5i6oRsfZHcDVUOu0fLmJ09UjdlEcaiZ3pDDmGYzlN2nQnsnv6GGFxDicxmIDYuTAA11UnlPtC/I1RGlgxlkyeJJKLmZrCga1sT8FRxREzwr+I1IVI0CTA33Wd8glHoibafW6a4pXu+3wTQrYKoo8zLK5tkmVcQllMcU4thDoT/3m+/5LaGsW0z/Hdee0K+R7XD/Egr0Oi0VKYLbzDm/NTZk7s9Hw5rVojpUWhuW5m7j6lBOrUs4LDYD1iZVmpRrEBzKgEEy0tkETqDNlVr1a0w6lN/abUAttMtt/KzRR8mgbSwopaCBsFfwOPD5Zvt3GyDdQZUcS2cpm5BzQONNUY8M4RtJtVxkwBBNyTF7rpehE5RlXQNrnzFQVauW+6sV32JQjqmK/TaHFpInzRq0HdCEbkkJmlrFtDgp6bVFQIcAWmQbgqeFceWhxYmlqkKauOIX01qvB2OsaR2u3/k6j4/NZpyjZj/0HCpIGU77jceqScdlRriyfzlZ6biqEARYazws91B7tebLSdE6tTxVFr2GQ4abg7g8EKj1XCSRaRN1O40WxzdGVpUS8zsiOOAZTyg337ImzDtptJA7fUfJAMTe3CDVHb2+AZiTMBUMe3NTeOQQreJdeAqnU3ltN2XgrTBDmzHyZ8ama6F1Q0rOuw6+h5C11KoHCWkOHIXn4Cnw+KfTkscW8xv35VbjZEmb1w3NvVUcR1SkzV4J4bdZPGdQfUMvcT6bDsFUJXaHbBzGeInOtTaGjk3P2CEvqky5xJPJUTU+sLAcpkqAej/8AnhcMEHtmRUeSOb6fBbF2Le5gIhwMEH5LM+AGZKBaf9swHoQPsiuK65RwzgHus6+UCS317KXLB+0WePJfWQlSjVfdxytQnHV7llMZnbxt3KKnqIxLQWEimZHDiRseFBiKtOiyIg7Ra/0SQxN8yNMuZR4gBRhct3G5Qfrdb9sgaCxPJOyMMY+sY05PohPjABjKdNunmcTyRb7qqKohk7MiRdSBlk0BTMC1Myg9KCuXJRiSmFf6bRz1Wjt8SUi5F+gL2erYSiWDyROUtE6ZgPLPvlebYh7gJqEuebuJMku3KVcsGV4uE2XPCvUqjaj2C7XtmNg9uhHrBPwC1GG6e6oZedd/zdcuTmLdsJPoj2BYbkcenHC8/wDF+Kz4hwGjIpgDTy6x7yVy5GIkgG0KZgXLloIf/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rot="21371057">
            <a:off x="625097" y="1885994"/>
            <a:ext cx="7824979" cy="2862322"/>
          </a:xfrm>
          <a:prstGeom prst="rect">
            <a:avLst/>
          </a:prstGeom>
          <a:solidFill>
            <a:srgbClr val="558ED5">
              <a:alpha val="65000"/>
            </a:srgbClr>
          </a:solidFill>
          <a:effectLst>
            <a:glow rad="228600">
              <a:schemeClr val="accent1">
                <a:satMod val="175000"/>
                <a:alpha val="40000"/>
              </a:schemeClr>
            </a:glow>
            <a:outerShdw blurRad="50800" dist="38100" algn="l" rotWithShape="0">
              <a:prstClr val="black">
                <a:alpha val="40000"/>
              </a:prstClr>
            </a:outerShdw>
          </a:effectLst>
        </p:spPr>
        <p:txBody>
          <a:bodyPr wrap="square">
            <a:spAutoFit/>
          </a:bodyPr>
          <a:lstStyle/>
          <a:p>
            <a:r>
              <a:rPr lang="en-GB" b="1" dirty="0">
                <a:solidFill>
                  <a:schemeClr val="bg2">
                    <a:lumMod val="50000"/>
                  </a:schemeClr>
                </a:solidFill>
              </a:rPr>
              <a:t>Aspects of assessment literacy, (</a:t>
            </a:r>
            <a:r>
              <a:rPr lang="en-GB" b="1" dirty="0" err="1">
                <a:solidFill>
                  <a:schemeClr val="bg2">
                    <a:lumMod val="50000"/>
                  </a:schemeClr>
                </a:solidFill>
              </a:rPr>
              <a:t>Stiggins</a:t>
            </a:r>
            <a:r>
              <a:rPr lang="en-GB" b="1" dirty="0">
                <a:solidFill>
                  <a:schemeClr val="bg2">
                    <a:lumMod val="50000"/>
                  </a:schemeClr>
                </a:solidFill>
              </a:rPr>
              <a:t>, 1995, p.240) </a:t>
            </a:r>
            <a:endParaRPr lang="en-GB" b="1" dirty="0" smtClean="0">
              <a:solidFill>
                <a:schemeClr val="bg2">
                  <a:lumMod val="50000"/>
                </a:schemeClr>
              </a:solidFill>
            </a:endParaRPr>
          </a:p>
          <a:p>
            <a:endParaRPr lang="en-GB" b="1" dirty="0"/>
          </a:p>
          <a:p>
            <a:r>
              <a:rPr lang="en-GB" dirty="0" smtClean="0"/>
              <a:t>Assessment </a:t>
            </a:r>
            <a:r>
              <a:rPr lang="en-GB" dirty="0"/>
              <a:t>Literacy involves: </a:t>
            </a:r>
            <a:endParaRPr lang="en-GB" dirty="0" smtClean="0"/>
          </a:p>
          <a:p>
            <a:r>
              <a:rPr lang="en-GB" dirty="0"/>
              <a:t>	</a:t>
            </a:r>
          </a:p>
          <a:p>
            <a:pPr marL="285750" indent="-285750">
              <a:buFont typeface="Arial" panose="020B0604020202020204" pitchFamily="34" charset="0"/>
              <a:buChar char="•"/>
            </a:pPr>
            <a:r>
              <a:rPr lang="en-GB" dirty="0" smtClean="0"/>
              <a:t>Approaching </a:t>
            </a:r>
            <a:r>
              <a:rPr lang="en-GB" dirty="0"/>
              <a:t>assessment with the full knowledge of what is being </a:t>
            </a:r>
            <a:r>
              <a:rPr lang="en-GB" dirty="0" smtClean="0"/>
              <a:t>assessed</a:t>
            </a:r>
            <a:r>
              <a:rPr lang="en-GB" dirty="0"/>
              <a:t>	</a:t>
            </a:r>
          </a:p>
          <a:p>
            <a:pPr marL="285750" indent="-285750">
              <a:buFont typeface="Arial" panose="020B0604020202020204" pitchFamily="34" charset="0"/>
              <a:buChar char="•"/>
            </a:pPr>
            <a:r>
              <a:rPr lang="en-GB" dirty="0" smtClean="0"/>
              <a:t>Understanding </a:t>
            </a:r>
            <a:r>
              <a:rPr lang="en-GB" dirty="0"/>
              <a:t>the purpose of </a:t>
            </a:r>
            <a:r>
              <a:rPr lang="en-GB" dirty="0" smtClean="0"/>
              <a:t>assessment </a:t>
            </a:r>
            <a:r>
              <a:rPr lang="en-GB" dirty="0"/>
              <a:t>	</a:t>
            </a:r>
          </a:p>
          <a:p>
            <a:pPr marL="285750" indent="-285750">
              <a:buFont typeface="Arial" panose="020B0604020202020204" pitchFamily="34" charset="0"/>
              <a:buChar char="•"/>
            </a:pPr>
            <a:r>
              <a:rPr lang="en-GB" dirty="0" smtClean="0"/>
              <a:t>Familiarity </a:t>
            </a:r>
            <a:r>
              <a:rPr lang="en-GB" dirty="0"/>
              <a:t>with the available means of assessing the achievement in </a:t>
            </a:r>
            <a:r>
              <a:rPr lang="en-GB" dirty="0" smtClean="0"/>
              <a:t>focus </a:t>
            </a:r>
            <a:r>
              <a:rPr lang="en-GB" dirty="0"/>
              <a:t>	</a:t>
            </a:r>
          </a:p>
          <a:p>
            <a:pPr marL="285750" indent="-285750">
              <a:buFont typeface="Arial" panose="020B0604020202020204" pitchFamily="34" charset="0"/>
              <a:buChar char="•"/>
            </a:pPr>
            <a:r>
              <a:rPr lang="en-GB" dirty="0" smtClean="0"/>
              <a:t>The </a:t>
            </a:r>
            <a:r>
              <a:rPr lang="en-GB" dirty="0"/>
              <a:t>expertise to generate sound samples of </a:t>
            </a:r>
            <a:r>
              <a:rPr lang="en-GB" dirty="0" smtClean="0"/>
              <a:t>performance</a:t>
            </a:r>
            <a:endParaRPr lang="en-GB" dirty="0"/>
          </a:p>
          <a:p>
            <a:pPr marL="285750" indent="-285750">
              <a:buFont typeface="Arial" panose="020B0604020202020204" pitchFamily="34" charset="0"/>
              <a:buChar char="•"/>
            </a:pPr>
            <a:r>
              <a:rPr lang="en-GB" dirty="0" smtClean="0"/>
              <a:t>An </a:t>
            </a:r>
            <a:r>
              <a:rPr lang="en-GB" dirty="0"/>
              <a:t>awareness of what can go wrong and how problems can be prevented before they arise. 	</a:t>
            </a:r>
          </a:p>
        </p:txBody>
      </p:sp>
    </p:spTree>
    <p:extLst>
      <p:ext uri="{BB962C8B-B14F-4D97-AF65-F5344CB8AC3E}">
        <p14:creationId xmlns:p14="http://schemas.microsoft.com/office/powerpoint/2010/main" val="2158084591"/>
      </p:ext>
    </p:extLst>
  </p:cSld>
  <p:clrMapOvr>
    <a:masterClrMapping/>
  </p:clrMapOvr>
  <p:transition spd="slow">
    <p:wipe/>
  </p:transition>
  <p:timing>
    <p:tnLst>
      <p:par>
        <p:cTn id="1" dur="indefinite" restart="never" nodeType="tmRoot"/>
      </p:par>
    </p:tnLst>
  </p:timing>
  <p:extLst mod="1">
    <p:ext uri="{E180D4A7-C9FB-4DFB-919C-405C955672EB}">
      <p14:showEvtLst xmlns:p14="http://schemas.microsoft.com/office/powerpoint/2010/main">
        <p14:playEvt time="0" objId="2"/>
        <p14:stopEvt time="2591"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 name="Content Placeholder 1"/>
          <p:cNvSpPr>
            <a:spLocks noGrp="1"/>
          </p:cNvSpPr>
          <p:nvPr>
            <p:ph sz="quarter" idx="13"/>
          </p:nvPr>
        </p:nvSpPr>
        <p:spPr>
          <a:xfrm>
            <a:off x="166812" y="1538856"/>
            <a:ext cx="8712968" cy="5096596"/>
          </a:xfrm>
        </p:spPr>
        <p:txBody>
          <a:bodyPr>
            <a:noAutofit/>
          </a:bodyPr>
          <a:lstStyle/>
          <a:p>
            <a:r>
              <a:rPr lang="en-GB" sz="1800" dirty="0" smtClean="0"/>
              <a:t>The objectives of this project were to: </a:t>
            </a:r>
          </a:p>
          <a:p>
            <a:pPr marL="342900" indent="-342900">
              <a:buFont typeface="Arial" panose="020B0604020202020204" pitchFamily="34" charset="0"/>
              <a:buChar char="•"/>
            </a:pPr>
            <a:r>
              <a:rPr lang="en-GB" sz="1800" dirty="0" smtClean="0"/>
              <a:t>Investigate the assessment literacy of EAP teachers, </a:t>
            </a:r>
            <a:br>
              <a:rPr lang="en-GB" sz="1800" dirty="0" smtClean="0"/>
            </a:br>
            <a:r>
              <a:rPr lang="en-GB" sz="1800" dirty="0" smtClean="0"/>
              <a:t>based on the good practice highlighted in                                                                      in relevant research</a:t>
            </a:r>
          </a:p>
          <a:p>
            <a:pPr marL="342900" indent="-342900">
              <a:buFont typeface="Arial" panose="020B0604020202020204" pitchFamily="34" charset="0"/>
              <a:buChar char="•"/>
            </a:pPr>
            <a:r>
              <a:rPr lang="en-GB" sz="1800" dirty="0" smtClean="0"/>
              <a:t>collect data from relevant EAP practitioners which                                                                    could be considered representative of the sector</a:t>
            </a:r>
          </a:p>
          <a:p>
            <a:pPr marL="342900" indent="-342900">
              <a:buFont typeface="Arial" panose="020B0604020202020204" pitchFamily="34" charset="0"/>
              <a:buChar char="•"/>
            </a:pPr>
            <a:r>
              <a:rPr lang="en-GB" sz="1800" dirty="0" smtClean="0"/>
              <a:t>analyse the data and make recommendations for the sustenance and enhancement of EAP teacher assessment literacy, so that stakeholders can benefit from changes to EAP assessments; </a:t>
            </a:r>
            <a:r>
              <a:rPr lang="en-GB" dirty="0"/>
              <a:t>professional development or training</a:t>
            </a:r>
            <a:r>
              <a:rPr lang="en-GB" sz="1800" dirty="0" smtClean="0"/>
              <a:t> </a:t>
            </a:r>
          </a:p>
          <a:p>
            <a:pPr marL="342900" indent="-342900">
              <a:buFont typeface="Arial" panose="020B0604020202020204" pitchFamily="34" charset="0"/>
              <a:buChar char="•"/>
            </a:pPr>
            <a:r>
              <a:rPr lang="en-GB" dirty="0" smtClean="0"/>
              <a:t>Promote ongoing attention to the need for high-quality testing and assessment in EAP, the results of which can be used to draw trustworthy inferences.</a:t>
            </a:r>
          </a:p>
          <a:p>
            <a:pPr marL="342900" indent="-342900">
              <a:buFont typeface="Arial" panose="020B0604020202020204" pitchFamily="34" charset="0"/>
              <a:buChar char="•"/>
            </a:pPr>
            <a:endParaRPr lang="en-GB" sz="1800" dirty="0" smtClean="0"/>
          </a:p>
        </p:txBody>
      </p:sp>
      <p:sp>
        <p:nvSpPr>
          <p:cNvPr id="3" name="Title 2"/>
          <p:cNvSpPr>
            <a:spLocks noGrp="1"/>
          </p:cNvSpPr>
          <p:nvPr>
            <p:ph type="title"/>
          </p:nvPr>
        </p:nvSpPr>
        <p:spPr>
          <a:xfrm>
            <a:off x="491440" y="345976"/>
            <a:ext cx="7824976" cy="1066800"/>
          </a:xfrm>
        </p:spPr>
        <p:txBody>
          <a:bodyPr>
            <a:normAutofit/>
          </a:bodyPr>
          <a:lstStyle/>
          <a:p>
            <a:r>
              <a:rPr lang="en-GB" dirty="0" smtClean="0"/>
              <a:t>Research objectives </a:t>
            </a:r>
            <a:endParaRPr lang="en-GB" dirty="0"/>
          </a:p>
        </p:txBody>
      </p:sp>
      <p:pic>
        <p:nvPicPr>
          <p:cNvPr id="7170" name="Picture 2"/>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56175" y="1988840"/>
            <a:ext cx="2160241" cy="1540197"/>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 Diagonal Corner Rectangle 1"/>
          <p:cNvSpPr/>
          <p:nvPr/>
        </p:nvSpPr>
        <p:spPr>
          <a:xfrm>
            <a:off x="6012160" y="952699"/>
            <a:ext cx="2736303" cy="2764333"/>
          </a:xfrm>
          <a:prstGeom prst="round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b="1" dirty="0" smtClean="0">
                <a:solidFill>
                  <a:schemeClr val="bg2">
                    <a:lumMod val="50000"/>
                  </a:schemeClr>
                </a:solidFill>
                <a:effectLst>
                  <a:outerShdw blurRad="38100" dist="38100" dir="2700000" algn="tl">
                    <a:srgbClr val="000000">
                      <a:alpha val="43137"/>
                    </a:srgbClr>
                  </a:outerShdw>
                </a:effectLst>
              </a:rPr>
              <a:t>Relevance to IFP</a:t>
            </a:r>
            <a:r>
              <a:rPr lang="en-GB" dirty="0" smtClean="0"/>
              <a:t/>
            </a:r>
            <a:br>
              <a:rPr lang="en-GB" dirty="0" smtClean="0"/>
            </a:br>
            <a:endParaRPr lang="en-GB" dirty="0" smtClean="0"/>
          </a:p>
          <a:p>
            <a:pPr marL="285750" indent="-285750">
              <a:buFont typeface="Arial" panose="020B0604020202020204" pitchFamily="34" charset="0"/>
              <a:buChar char="•"/>
            </a:pPr>
            <a:r>
              <a:rPr lang="en-GB" sz="1600" dirty="0" smtClean="0"/>
              <a:t>The key role of EAP provision on IFPs </a:t>
            </a:r>
          </a:p>
          <a:p>
            <a:pPr marL="285750" indent="-285750">
              <a:buFont typeface="Arial" panose="020B0604020202020204" pitchFamily="34" charset="0"/>
              <a:buChar char="•"/>
            </a:pPr>
            <a:r>
              <a:rPr lang="en-GB" sz="1600" dirty="0" smtClean="0"/>
              <a:t>The impact of EAP on IFP progression</a:t>
            </a:r>
          </a:p>
          <a:p>
            <a:pPr marL="285750" indent="-285750">
              <a:buFont typeface="Arial" panose="020B0604020202020204" pitchFamily="34" charset="0"/>
              <a:buChar char="•"/>
            </a:pPr>
            <a:r>
              <a:rPr lang="en-GB" sz="1600" dirty="0" smtClean="0"/>
              <a:t>The relative accessibility of cross-curricular  collaborative opportunities</a:t>
            </a:r>
            <a:r>
              <a:rPr lang="en-GB" dirty="0" smtClean="0"/>
              <a:t/>
            </a:r>
            <a:br>
              <a:rPr lang="en-GB" dirty="0" smtClean="0"/>
            </a:br>
            <a:endParaRPr lang="en-GB" dirty="0" smtClean="0"/>
          </a:p>
          <a:p>
            <a:pPr algn="ctr"/>
            <a:endParaRPr lang="en-GB" dirty="0"/>
          </a:p>
          <a:p>
            <a:pPr algn="ctr"/>
            <a:endParaRPr lang="en-GB" dirty="0" smtClean="0"/>
          </a:p>
          <a:p>
            <a:pPr algn="ctr"/>
            <a:endParaRPr lang="en-GB" dirty="0"/>
          </a:p>
          <a:p>
            <a:pPr algn="ctr"/>
            <a:endParaRPr lang="en-GB" dirty="0"/>
          </a:p>
        </p:txBody>
      </p:sp>
    </p:spTree>
    <p:extLst>
      <p:ext uri="{BB962C8B-B14F-4D97-AF65-F5344CB8AC3E}">
        <p14:creationId xmlns:p14="http://schemas.microsoft.com/office/powerpoint/2010/main" val="413491847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Research questions</a:t>
            </a:r>
            <a:endParaRPr lang="en-GB" dirty="0"/>
          </a:p>
        </p:txBody>
      </p:sp>
      <p:sp>
        <p:nvSpPr>
          <p:cNvPr id="11" name="Content Placeholder 1"/>
          <p:cNvSpPr>
            <a:spLocks noGrp="1"/>
          </p:cNvSpPr>
          <p:nvPr>
            <p:ph sz="quarter" idx="13"/>
          </p:nvPr>
        </p:nvSpPr>
        <p:spPr>
          <a:xfrm>
            <a:off x="179512" y="1500756"/>
            <a:ext cx="6839061" cy="5096596"/>
          </a:xfrm>
        </p:spPr>
        <p:txBody>
          <a:bodyPr>
            <a:noAutofit/>
          </a:bodyPr>
          <a:lstStyle/>
          <a:p>
            <a:r>
              <a:rPr lang="en-GB" sz="1800" dirty="0" smtClean="0"/>
              <a:t>The research questions which drove the research project were as follows: </a:t>
            </a:r>
          </a:p>
          <a:p>
            <a:pPr marL="342900" indent="-342900">
              <a:buFont typeface="Arial" panose="020B0604020202020204" pitchFamily="34" charset="0"/>
              <a:buChar char="•"/>
            </a:pPr>
            <a:r>
              <a:rPr lang="en-GB" dirty="0" smtClean="0"/>
              <a:t>To </a:t>
            </a:r>
            <a:r>
              <a:rPr lang="en-GB" dirty="0"/>
              <a:t>what extent do EAP teacher views on EAP testing and assessment practices reflect language testing </a:t>
            </a:r>
            <a:r>
              <a:rPr lang="en-GB" dirty="0" smtClean="0"/>
              <a:t>research </a:t>
            </a:r>
            <a:r>
              <a:rPr lang="en-GB" dirty="0"/>
              <a:t>and practices which comprise Assessment Literacy? </a:t>
            </a:r>
          </a:p>
          <a:p>
            <a:pPr marL="342900" indent="-342900">
              <a:buFont typeface="Arial" panose="020B0604020202020204" pitchFamily="34" charset="0"/>
              <a:buChar char="•"/>
            </a:pPr>
            <a:r>
              <a:rPr lang="en-GB" dirty="0" smtClean="0"/>
              <a:t>How </a:t>
            </a:r>
            <a:r>
              <a:rPr lang="en-GB" dirty="0"/>
              <a:t>can EAP Assessment Literacy be sustained or enhanced? </a:t>
            </a:r>
            <a:endParaRPr lang="en-GB" dirty="0" smtClean="0"/>
          </a:p>
          <a:p>
            <a:r>
              <a:rPr lang="en-GB" dirty="0" smtClean="0"/>
              <a:t/>
            </a:r>
            <a:br>
              <a:rPr lang="en-GB" dirty="0" smtClean="0"/>
            </a:br>
            <a:r>
              <a:rPr lang="en-GB" dirty="0" smtClean="0"/>
              <a:t>The research hypothesis which was tested was:</a:t>
            </a:r>
          </a:p>
          <a:p>
            <a:pPr marL="285750" indent="-285750">
              <a:buFont typeface="Arial" panose="020B0604020202020204" pitchFamily="34" charset="0"/>
              <a:buChar char="•"/>
            </a:pPr>
            <a:r>
              <a:rPr lang="en-GB" dirty="0" smtClean="0"/>
              <a:t>EAP teachers who are involved in EAP testing and assessment have certain identifiable development requirements with regard to their knowledge and ability to implement assessment good practice and recommendations stemming from research. </a:t>
            </a:r>
          </a:p>
          <a:p>
            <a:pPr marL="342900" indent="-342900">
              <a:buFont typeface="Arial" panose="020B0604020202020204" pitchFamily="34" charset="0"/>
              <a:buChar char="•"/>
            </a:pPr>
            <a:endParaRPr lang="en-GB" sz="1800" dirty="0" smtClean="0"/>
          </a:p>
        </p:txBody>
      </p:sp>
      <p:sp>
        <p:nvSpPr>
          <p:cNvPr id="2" name="AutoShape 2" descr="data:image/jpeg;base64,/9j/4AAQSkZJRgABAQAAAQABAAD/2wCEAAkGBxISEhQUEBQUFBUVFBAUFRUUEBUWFRQYFRUWFhQVFBQZHCgiGBolHBUVITEhJSksLi4uFx8zODMsNygtLiwBCgoKDg0OGxAQGywkICQsLCwsLCwsLCwsLCwsLCwsLCwsLCwvLCwsLCwsLCwsLCwsLCwsLCwsLCwsLCwsLCwsLP/AABEIAQMAwgMBEQACEQEDEQH/xAAbAAEAAgMBAQAAAAAAAAAAAAAAAwQCBQYBB//EAEcQAAICAQEDCQQGBwYEBwAAAAECAAMRBAUSIQYTIjFBUWGBoTJxkbEHFCNCUpJicoKissHRFSQzQ1NzY8Lh8BY0VGSDtNL/xAAbAQEAAgMBAQAAAAAAAAAAAAAAAQMCBAUGB//EADgRAAIBAgQDBwEHBAEFAAAAAAABAgMRBBIhMQUTQSIyUWFxgZGhBhRCUrHB8CMk0eFyMzQ1Q2L/2gAMAwEAAhEDEQA/APuMAQBAEAQBAEAQBAEAQBAEAQBAEAQBAEAQBAEAQBAEAQBAEAQBAEAQBAEAQBAEA8zAGYB7AEAQBAEAQBAEAQBAEAQBAEAQBAEAQBAEA8gEZuUEAkAnOBnicdeIyuxNmQjX1kE73ANunr6J/SHZ/wBYl2VqHG2pG+1EC2HpfZnpgLxx+IDtGOMzVNuxSqys/IyXaCnfxk7gBPiCu8CO/t+EOm0FVV7GJ2mgGTkDm+dzjqH9ZXJ5dDYVNsVbUrYkcRhFdsj2Q3UD48DMnGyuyZUmi0L16OTje6geBPDPVMU82xW9DJLAeIII7wcybEXM4JEAQBAEAQBAEAQBAEAQBAEA8JkOy3HoUNftMVfdZuGchWK+OWUHHwkxcX1LI0nI0122WfirlQDkNXghfByN5SPfuyxadLmXLlC90ULjv8T1k7wZMlGb8QTOUbxrY/ykxsneOnqXQqRSs0U9XymqoObrVDYwGDB2YDgUsUe2M+AI7pZGKqScOpsfdXON4rQg/wDHOnCLciv7LZXH3VOGrJPWOOVOMjzlNC7ryw3gcXiVD7oo1PF2Nbsr6Qqd4olVmN10ALL7A4p1d2SB4Tqzwjcb3OZPE8uzsYr9IVbVFmpcACio4dSSActj34nIrK2KjT8T2lDAOVOMrm32Hyx0zUvdYGUK4Lhh7Tt7Iz2KowJXXnfExwyNTHwdDdlvQ7dp1ZLLcr54bqtuswz7OT7CHuGS3pOi6HK0seeeIzSt1Nst2CBnivUlY6KfsjgPe58pXa+iRsUsPUqO70B28RglhujrwQ5bwa04RfcCZi6ajudKGGlY2OzdsC3OUZO3Jzu4794gD4ZlLj4GNShKPU2inMxKNTKAIAgCAIAgCAIAgCAeQDitv8uqKb2pZt0pgNvI/X1jDL2TTrVY92R2MNwmtWpqpFaPzKVXLfSH/NUe8nHqn85puC/C7F74VXj+F/Bnbyl0LdJrKSQOtbK97y6RJkp1I6qZh9xxC0yv4OK5UconGorSjoIebYnJy4Y4wc+7/vE2MNi54ijPNuk/oTWwqWHblujhrjl3zxO8/E9vHtnZw074lf8AFfojfwv/AGqsbqpv7qPdd/EJqYK64nVaPM/aZLlUn/8AX7Gu2M32j/qv8hPT1f8ApL1PL19o+N0eq392PjYvos81V14hHyX+T6hRdqcY2Nkr7uzX/SuHoBKqaz8ZT8I/scDjb089DzkscAnuC+isf5id7HS7J5XDRzYqK9SPY/KK6ogA84jvkoxbdyx6+BmrjJ5ckV7n0GNCCoOo+iPqezdVXYoZXXI4ELgYI7AMF/3pzo1o2bj49Wedli6k+5Fmw5pW4srt/wDBaR8bFb0Ih13+b6Fd8TLokbTQ6t0+5YVwOBA4Yz1ZYY6+7smPOh1ZCp1U9bfJvlbMyjJS1RNjKSBAEAQBAEAQBAEA8gHwf6Uqt3aNv6SUt+7j5gzlYpds93wGWbCejOSE1js7BuqEYyu1obDbr/bUHvrp9GMt4arQqLykeYxcnyZpo0epPTs/Weegwr/uI/8AFFeGl/am3ob+7AeFv8QlOE/8hUPOfaF3pUv+RS2bwa3twj9Xunoaj7CPOTV3BeaPGb+7r42N6LPPrXHvyR9Li7JF/XNjZyD8Vz+gMwwHa4pN+CPO8Zl2iTZjblNh6sLZ/CAJ18U8zivM4PDo5sTfwNToeNlY8V9OP8po8Ud528Inu61RfdZeh9B5Ba9kZxxO+7cN4AdFV7/EzzFVZq2W+lvqc+FKaw0FFa9Tv01x/wBN/KxT6b8tVBfxs13Cp1sSfXB2paP2LSPioIkqg90r+5g4vyNlsjWqzFATnG9g7+R2dTKJu4e60asUTTNtNwqEAQBAEAQBAEAQDwwD4z9M9GNZU/4qAPyO3/6E5uMXaPZ/Zyd6Eo+f7I4CaZ6AxYyUQzYbZAJ07Z+5Xw48eme3smWAf/VXkzy2NXZmik+je1nWsMx51+AHRHiWndw8stZSe1ka1Gqo0LG+0fJ67mlU7oI3uvJHFgf5RQWTFzqPZnF4tB4iMYx6M80/JG0Gwl16akcFPDM6k8UmkjkLByzQ8ncXcj7ebVQ68GY+yeOZzIq1d1fE9csbFoi2vsS8aeitV39xmLbvjx7Y4fDJiqtV9djicTqc1XXmVNUpSiwMGGQR0uviR/SdGbzzhbxOfwmnKNVt+Rr9mpl1PaBYcY7lxnPnOZxCo+bLTyPWcSm1g7JbnfcgQysrANkK5BCBgd9zn7ynqUdWZyaGEVWUpOVraIxrzhGEad+if0O+fauB0wg/3Fsr9WQj1my+H4hbM0sq6XJKdTW/s1K/jW1TfJgfSVPDYiO6FpL8VjYbMZDaQFZWCklWDA4JHEA8McJNCU1UUWkVVXJwV3dG4nQNUQBAEAQBAEAQBAPDAPmX0ubIuvahqEL7gcNggYBwR1maWKg5O6PScCxEKOZTdrnzK7Y2pX2qLfJCflNJ05I9KsXSe0is+msHXW499bf0kKDMnXhbc7LZPJxr66WsyFCjobvE8cgk9g8JbhKTjOTa3PLY6qryS6nVaXYoUYAwJ047anKc9LF6vZuOyWuTtoUydtSYaCZX1MdtjFtDIT6kFW7QiTnsNHoavXbMDAgjI7jJVVp3RZTtB6HJ6jk/uWBUIwwYKrMq7vEFyCxAIwDwz2zXnQlXk5R8U/g3alT7xFRk7JHb7L0i01rWLOAH+YbKgfM71Z8pfy9O1BGFSkp6uNzY184BlQxXvRVcfmpZW/dMwyw8HH0KHQUdn7akVlqOcOKye5igb8lyK3rM1mv2anyOXUhqjYciX37NS3NhAjrSME9LdG8xxvEDi2OB7JnXg1a+r3MK0nZKW51soNcQBAEAQBAEAQBAMXEEoo6jS70xaNiFTKUX2YO6Y5EXqv5mI2Yvd6SOXEnny8SVdEB2TJJFE5pvcz+rCZJGDZ7zAmRg2YmoRcET1SCUUtUVUZchR3k+kmKm9EM8Y7s1Ita7PMIzoCVaxShIxnJVCwLcfD3Zljw35nY1qmKktaSuWtNXp1bIytm6FJJKswHYa7xg8SeqR93qQ7r/AHMI8Rf44/sWH0VR+6gPhzmnP5lO6fjiRzq8NGrm3SxtF7Oz+hBZskDjl18XrWweVtGG8zMvvcP/AGK3obiryekWmvL/AGUtoai2tCecWxBvhhzi2gYRmwQ676ngO3tl+WMlmj5FtOzla1jd/R1p9zRVk9dhstPjvsSv7uJVi5f1WvDQ08XLNUZ1EoNYQBAEAQBAEAQBAEA8IgkxKQTcxNcEqRia5JOYxKwRcwZYIImEjyJSZq9ftILlaxzlmMhFPHrxkns+fDqlcq0IO0mbEKMrXkazmmdw1wS3GCla2tS9ZxxKhgN5vMTap4inbsuxrVsJn0u/YltooJ6ZapuznqipHuuTHx3jNlVZW128v8GlLBVId1kh014GQxtT9Ld1CfE4f1MlSpvy+hRJ1Iq04/uVGcJkmspgEk6e0rgDiS2ntwD5ZmSi31+f8owTpNeH0JNLrA3NNU++lib6uENTgb6jpAYB4E9Y7JRWpKKeZWsZU7qolF77HHay4nT3OD0tRqLWU9vFkpr9U9ZfRXZgvLX21PXqOSXoj6tsrTCqqusdSIijyAE51SWaba9Tjzacm0bETErEkCAIAgCAIAgCAIAgCAeGAYmSSjBjBJrtdtSmo4ssVTjOM8cd+BMZzUVdmcaUpbFNg2oBwxWplxmsgucjjlgejjwnOljJSdmtPLUtSybrXzKzcnq8BQlL7owOiarR+2vHMhVYydtP0ZcsR6r6ohu0NicN+1R+G9BqK/z+18TM8vlb6liqxl0Xto/gwqtuUf4e8vadNcLF86HHD3AzOE5xfZ19/wBiXGD6+zVvqR1W1EsyDdZRltwPprQM4yU6ml8cbO6UlcwnR1/j+pW5U6500Wq32L7r82jMF3uKAnJAHaSJ18JHNVVjgcThGKVtyFm+r6dj/oaVE/aWpnb1sX4SnEttW/MyzBQzYmC8DW6HZ5d9JURwr5p37sVjf9bHYeU2XJRbsd6vW7MpeLPpmnnMyWZzNi6sgxPYAgCAIAgCAIAgCAIAgHhgEbNJJ8jntVt42c5XozW1iEKC1i4zw3t1c5bAz5zFzlB9qOhNrGt0+jagu63WVvYS1n1ihXrZj14ZAMDwzgTNVqL7ysX/AHmLspLb2JgrHpPp0f8A4mjuw/vK8D5ZMh4ejUXYf7FqqL8Mvkyr2imQo1G6f9PWVbp9wY7p+c1qnDW12V/PUm1/w/H+C+dbZWN5623QPaqcWpjvKnBHlNOWHqU9U3p7mGSMnZP50MrTVYm/hSCjOrqCrYwDnvldKrnu2uj1EHOM7exo8l7TvHJFOjQk8Tl3Lt6AGbMdZR9jZ2h8s1PKf7SnTVf+o1hY+Km0n+ET0eH0cpeCPOcQeevFHvKWzerZB/n6iuoe57Qp8t1FlFk60E+hucMiuZKodLsLSjd3+1+PuGSQB8ZXN9pm1Vn0OhpWVMotoWVlZB7AEAQBAEAQBAEAQBAPDAK+q1S1qWchVUZJPUBMkmzLK3scdtHa41LWV2WPpaSN1WNTA25AJbfYYVezHWeMm0k7pG/GjkSaWZk9Wz3ZAEOj1aADAKhGAHigI9JPMqJ3MWqV+0nFkZBq611el8Vb6xT5Kd7A8hJzxlrJXMOSns0xU++egdNee9HbT3eHV1n4TB0oS7raKp4eUdbNGep1xVcWi1ewJqKUsRjx4C1c93aYjSrw1zJowWaJqadWraYX1V8zzuk1TsiO25kFFQ7ucA9I9ktxUmqEr9EbkM0n2jobF3dOQOyhEH7QIx8p5vCrSXt9SLvm38/0NXXZh7n7rXx7qaAo9SZ0qEc1WxfJ9lL+amv1n/m9GhGeYoa0jtyE4Y8cn1nfhpSb8WeUrSc69/A2uk2ELOae3P2bCxVz97dx0u/rM1HJqbkjfwkuVBx8TqaKgOoYmDZe5XLaLKmyCSQBAEAQBAEAQBAEAQDwmAV9XqVrUu5wqjJMSeVGcY3Oa241mo3Eau1dMwJs3VG+3EFVIzlV7T29nCKWJjHVmzTp21jJXIq9NUvRp1ltf6F53x8LRnHnNiGLpzeqTM/6i1mvdGF+wbvb5rTXdvOVM2nt8mXIPxlmajLTVCOItoR/WraR7erp7MX1C9PzqSce8x93Uu60/QzvCW6T9NDG3addm7z9Wl1Kl0TfqYB0LsFBNbDI4nsMqnh5R3Mow/JJr1Nftg7lV6AsVTUEIGdm3QNPvEDePAZij3WVVLSlHxsiGlMaKpe36ppV8PtnyflKeJ6UX53Rcks79/odbrTwA77ah5Lg/wApxMN3fj6FFLVt+TOeoy1R3Rkvzxx4W34z5KpnRwnfv6l2JfZaXl+hvKNkLzxvYDnCN0HuXh0fQTqOp2VE8+qPacvE3dVcqbNhKxZRJg2SiUTAyPYJEAQBAEAQBAEAQDwmAQX2gAljgAZJPAAd+Zkk3sZaLc5PVa2zUEOKLrNMR0dxlUuc+3ukgleHD4zZjSptWbVzn1p1c3ZvbyJU2xWnA2ainHZdSxX8xB+cw+6+C+CrnyXV+5dp15tHRbTakfouA3w4iUTw3kXQxtRbWfp/siOmpBzzNtJ7TVnH7h4/CVciS7rZtw4k3318mfPMAea1IbAJ3LUBPDs7DMW6kNzYpVqVaSSRyWq2p9cr0VzVojnWKh3eOQjHtPHHDOJ14xyQkn1Rv0qbpSkl4EHK23Gnvbvu1h/LVzY+c1qK7DXmv1KKm8fRGzsq9hMZw2hr6/wLvZmpxiouWl4yMoPvP1N1qFawrudjuxPYOBA9852Fh2V6swhUy3LGydmClFUccALvHrOM/wBZ0acMiKqlXMbWuuXJ9TWaLKJDZFiQCYEnsEiAIAgCAIAgCAIB4TAI3aZJEo43lBqWtvsosa1KeZXPMpvFjZvb3OHBIGAMDxm7RirXVm/M0cRiYJ5ZX9kxpL3rAWnXoQMALqaQDjsHDcMzlGL70PhlUK0fwy+TYDaGtA6VFF476bt0/lfh6yrl0ntJx9f9F3Ml0sylqdVpHOdTora2/FzBbHjv1ZlihUjpCafuVzUH34jTfU2ONNrbKm/Cbv8AkuExlzI96Kf88iOVDaMrGL22b7JY4sNbMA+4FJBpLcQPfNXFWVO6VrluCi1iEm7nLcnhnT7MB7dVY/DwDzcq6Qlf8q/U9PUtGpU9Byob+74P331H7+oRfkDNeh3bmlPdeSOn02gLuzNkAWKyYPXhAuT6yjG0o1bJ9Cpzsmjo6KwAABKY01HYpb2LSJLCGTKsnYxJMSAIB7AEAQBAEAQBAEA8MAwZpkkQa7auvWmt7HzuoM8Os9wA7ycDzmcUZRi5aRNFsjVaqkObNG7c47WMyWIznPUGU46lwMZ7JbKMXomR92yaZlIuWbe05/xtPcnfv6ckeZXMRhNd1lU8HGXeiiKl9m2n7OytW7lfm2HlkTJyrLva/U13gYLRJr0Lw2W3XVqbAPFhYPUGY8780f2Knh5x7s/nU5X6S9DaNDabGrYAphhXuv7Q6zNvCVIOWl7+uhRiObFLPZq/gTb/AErD+jn4adZp4zuL+dTfwS/uUaHk0cV7KB/9y/of6zYxStCfwd+crubOi2fsreCGxcbvOYUgH2rC2T49U1ISy0lHqadWV3odJp6sTBp9SlsuVrIsQWEWQY3JAJAPYAgCAIAgCAIAgCAIBgxkmJC7TNIg57lCvOtXQWCK5LmwkdE1FWXGeGd4g/sma2JrOm1FSSv4m5hE1eaVy1VpNUo+z1Kv+vUD6giUxrTlqpJlrlRv2oNGZt1q+1XTb7mZPQhpYq1Rfh+pio0HtJoq6jUBuGo0TH3Klg/rM44zL4mfL/JU08yh9W2dnPN2UHvVba/4ZfHG33fyOTU3smaDlsyjR6larntr5ulhvWb+DzmDgniOzhN/BzU5X09jkcVg4wjdWdy9c+Bb/tn/AOvXNbG6U1/OpjgY/wB3Yq8j9BzlGisxwrpcA/pOR/ITZxMk5W8WdirUtOUTtqappGq2XK0kMwLKLMWQSgTEHsAQBAEAQBAEAQBAEA8MEETmZoxK9jSyJi2cxyuXKKe5sfETh8dpf01UXQ6/BqiVVxfU5ZLyvskj3EieWUpLZnpXCLeqRZq2xcvVY35s/OWwxNaO0mUzwtKe8UXqeVWpH3lb3rNmPFMRHS9zXlwug/Iu1cr3+/XW3uyP6y1cXltKKKXwiO8ZM5/ldqBbp9W4G6GSk47vtAPnPW8Crc6OZKx5/j1Pl0oR3aZutNpucdgTlQFBHvrrGPSbNbtJI52FbjUc0b/QaZa1CqAqjqAHAe6VNtu7N7NfVmxrWQCwizFi5MomIMpAEAQBAEAQBAEAQBAEAxaSiCGyZohlS0yxMxsaLlEuaX8AD8DNHikFPCy8jc4c3HEI4VnniUj2DelzDnIsRc9WyMpNyVLJg0TctanTtbp7a0xvOiAZ6v8AFHXPbfZyVqPueR+0kM2X1O12bVhVyOOF3vE44zpzepy6cbJG0rWVlxZrWYmRYUTFgyExJPYAgCAIAgCAIAgCAIAgGLSUQQWTK5NjnuUPKCnSlBaGO/k9EZwB2mbVDDTrLsmriMXToO0t2aTUcqNJajAWYypHSUjrEjFcOrypSio3LcLxHDRmpOVjkTep6mB854epw7EU73g7HsKePoVEss0zEvNd0pLdF6mnsA8wcTNu2pOjTCysSdFyaTesGRw3GPVwyHBE9XwOVqL9Tz/GoqVkdlTX3Tq31OLlsW61gyLKCYMEoExJPZBIgCAIAgCAIAgCAIAgCAYsYCILTJ1ukLpK/gfJdvco+cvclDuhiq/qrwzPUYTDOnDfU8TxD+4rualoa/8AtHTt7S4965myoTjsaCoV4qyY5jSv1FR+1j5yLTW6CqYqG+o/sdD7Fh+IM16tGlPvwRs0uLYqltdGLbKtHsuD7xNKfCcFU3gjo0ftRi4fiZiqWoQLAMHPETzXG+DYbD4bm0r3vsev4B9oauOxHLlbY7vkdUea3uwk48jNPhDapW8zp8Ud5nUVLOvc5DRarWTcxJ1EhgzmJkIAgCAIAgCAIAgCAIAgCARvIJW5y3L3a50+lbcOLLOgneM+0R7hn4ze4fh+dVV9kafEayp0WvE+Urta3tIb3qD6z1XJinZM8fLDQaMv7SU+3Uh9wxI5b6Efd5LaR7zmmbrRl9x/rIyTQtWWzR6tFB9i0r7wYvJbohzq9Y3Jq6LR/h3Bv2v6yMy6oqlOm+/Av8n1uu1QrtAIRWZ+AwQcBfXPwnI41TpPCXa1bPX/AGaw8KSlXh6I+k7M061ruqAB14E8vQiqeiO9Wk6juzZ1zaTuazViwgmVzAlAgHsgkQBAEAQBAEAQBAEAQBAPCYBE7TFvUyS0Pjn0i7W5/VFFPQqG4O4t1ufkPKep4Vh+XSzPdnm+JVs9Wy2Ry06vW5zriCBAEA9BkWTJtfc7b6O3ADlzlrGCp29FFz1+9p4bjWNz45UU9Evqz3uCwfJwcPl+59ApmrHQxkXK5amVtFlJmjBkogg9gCAIAgCAIAgCAIAgCADAI3MxMkjTcptqjTaeyztCkIO9iML68fKbGEo86qkVYmpy6TmfDHckkk5JJJPeT1z2sVZWPISbk8zMZJiIAgCAYX2bqk9wJlVeqqdOU30RtYOjza0Y+aO65E17lase/dH/ADH5CfK8zrYyVV9f4z6fiY5YKmvA73SvmdVHFnGxsK5YilliuWIrZNBAgCAIAgCAIAgCAIAgCAeGQEQvMXe9kZrc+SfSNtvnr+ZQ/Z05Bx95+0+Q4fGen4Tg+XT5j3ZxOL1ldUk/U4+djU4gggQBAEAq67juL+J1HlnjOJx2uoYfL1Z6X7MYbm4rO9oo+mbMp3RXX+BRvfrNxb5geU8RQp9ps9jiKl22zrdD1Cb0UcqozaVGWo12WUmaMGTQYiAIAgCAIAgCAIAgCAIB40MlFbULkEA4yCMjrHDrkKWV3LI6HyL+wdPXZZXY1tp3zusrotn6QNbEb3HjkdeZ6VYupKEZRSX6HPxvD+ZPNl+DzUcmKfu3WV/72mbH5l4SVxCadnG/ocqWA00b9ymeStx/wrKLv1Lhn8rYM2FxCn1TXsa8sFNbNMpanYWpr9umweO7kfEZl0cXSf4kVSw9SPRmvdSDggg9xGD8JsKSauilprcSfQGOjJN4XA3QrMWI4DAOcH4TxH2krZqqgnsfQvsphsuHlUfVn0rYNZIDN1t0j5zl0Y2tc6GKktUdXpVmyjlzZfqEyRSyyksRgyYQYiAIAgCAIAgCAIAgCAIB4YJRA8wZYjj/AKRmxo7cICSCN4qCUHa4PZgZORNOviakHFQ01N/BKHMzS1SOP2dyT2tUA2m1SMpAIHOsVOerosMToQxldWz2ZuVq2DqN3i17G0+p7QOBrNBRqMffrdUs8mm5SxcH4p/Q59XDYWWsWevoAgylmv0R7nzbUPfgkY+E3IzzdIy+jNKWDjff4/2QGvaLLmm3R69O4qobzU5lqdFO0k4lbwMej+UjmdrbaSveTVaBabMcCjFOJ6m3eoy2rLk0ebGpeKexSuCOq7JIo7CYXh1AIOagT734+imeHxUnWxOfo2ezwWH+64dQfRH1jZVOAJtR1Zya8rm+oWWo0ZFusTNFbLCCZowZLBAgCAIAgCAIAgCAIAgCAeGARuJgzNGn27pS1ZZM7yZYDdDb2Acpjt3hkec08VQVRaGzQmlKzOD0uv0QP2+ks0rdp3HRfzAY9ZzOXOn1Z2ZUK1v6c00b/Q6fS2jNOof3LqXHzJlsK1XaMk/1NKpzod6Fy1bs914jU6lB3ncsX1WTPFV4d5P+ehUq0X+BP5NVqtiNad4anT2MOpn04Fg/bRgRM4cerU9My9NSxTgt6bXoV6Nj6uh2tKUajKhc2WOQqg5wN7OJdU45VlHtQVvIlzw7VldMoJruf1XNiiqk055zmiCrscAZO6OrpTGlWVZZ0rHQ5Lo0Mzk3fxO10FXATcijjVX1NrUssRrss1iZorZOomRiZQQIAgCAIAgCAIAgCAIAgCAYsJFibkNiSLIzi+rOeu5PYzzV11ecnd3g68eJ6Lg8OMrcL9TcjitLOKNVqNgW5zjT2+LU82/50P8AKUzoqW6RsQxVO1tV7ik6in/JtA/4V62L+V8GVchR7jaMm6c/xL4PLts0tw1FfnZQ6N+cAj1lNSk33op+xCpSS7MrGBu0xUtQ7lgDu184GVjjgM5PzmjLBUW7pO5bGnUbSlFW8TRfR/o2bnLHHSexifInPrmdLD08sUjd4jVj2YrZI+kaanAm4keek9S5WksSKpMnVZkV3JJJAgCAIAgCAIAgCAIAgCAIAgCAeESBchdJDRkmQNVIsSlcjaqDK9upC+mB6x6SMtzNTZr9Ryd09nF6kJ790Z+Mwyq+xcsVVta5d2dsiulQtahVHUBJyWMJV5T3NklcySKXImVZmitszkkCAIAgCAIAgCAIAgCAIAgCAIAgCAeESAYlIJMebgHnNQSeiqCDIJFhc9AiwuZSSBAEAQBAEAQBAEAQBAEAQBAEAQBAEAQBBAgkQBAEAQBAEAQBAEAQBAEAQBAEAQBAEA//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18573" y="1268760"/>
            <a:ext cx="1827659" cy="2675269"/>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87156" y="4277845"/>
            <a:ext cx="6821147" cy="1383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r>
            <a:br>
              <a:rPr lang="en-GB" dirty="0" smtClean="0"/>
            </a:br>
            <a:r>
              <a:rPr lang="en-GB" dirty="0" smtClean="0"/>
              <a:t>EAP </a:t>
            </a:r>
            <a:r>
              <a:rPr lang="en-GB" dirty="0"/>
              <a:t>teachers who are involved in EAP testing and assessment </a:t>
            </a:r>
            <a:r>
              <a:rPr lang="en-GB" dirty="0" smtClean="0"/>
              <a:t>do not have any identifiable </a:t>
            </a:r>
            <a:r>
              <a:rPr lang="en-GB" dirty="0"/>
              <a:t>development requirements with regard to their knowledge and ability to implement assessment good practice and recommendations stemming from research. </a:t>
            </a:r>
          </a:p>
          <a:p>
            <a:pPr algn="ctr"/>
            <a:endParaRPr lang="en-GB" dirty="0"/>
          </a:p>
        </p:txBody>
      </p:sp>
      <p:sp>
        <p:nvSpPr>
          <p:cNvPr id="9" name="Rectangle 8"/>
          <p:cNvSpPr/>
          <p:nvPr/>
        </p:nvSpPr>
        <p:spPr>
          <a:xfrm>
            <a:off x="467544" y="4261809"/>
            <a:ext cx="6840760" cy="139943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20700474">
            <a:off x="5313124" y="5368616"/>
            <a:ext cx="2739853" cy="523220"/>
          </a:xfrm>
          <a:prstGeom prst="rect">
            <a:avLst/>
          </a:prstGeom>
          <a:solidFill>
            <a:schemeClr val="accent1">
              <a:lumMod val="60000"/>
              <a:lumOff val="40000"/>
            </a:schemeClr>
          </a:solidFill>
          <a:effectLst>
            <a:glow rad="139700">
              <a:schemeClr val="accent1">
                <a:satMod val="175000"/>
                <a:alpha val="40000"/>
              </a:schemeClr>
            </a:glow>
          </a:effectLst>
          <a:scene3d>
            <a:camera prst="orthographicFront"/>
            <a:lightRig rig="threePt" dir="t"/>
          </a:scene3d>
          <a:sp3d>
            <a:bevelT prst="angle"/>
          </a:sp3d>
        </p:spPr>
        <p:txBody>
          <a:bodyPr wrap="none" lIns="91440" tIns="45720" rIns="91440" bIns="45720">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Null Hypothesis</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2" name="Round Diagonal Corner Rectangle 11"/>
          <p:cNvSpPr/>
          <p:nvPr/>
        </p:nvSpPr>
        <p:spPr>
          <a:xfrm>
            <a:off x="6683049" y="940007"/>
            <a:ext cx="2363939" cy="3209073"/>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1600" b="1" dirty="0" smtClean="0">
                <a:solidFill>
                  <a:schemeClr val="bg2">
                    <a:lumMod val="50000"/>
                  </a:schemeClr>
                </a:solidFill>
                <a:effectLst>
                  <a:outerShdw blurRad="38100" dist="38100" dir="2700000" algn="tl">
                    <a:srgbClr val="000000">
                      <a:alpha val="43137"/>
                    </a:srgbClr>
                  </a:outerShdw>
                </a:effectLst>
              </a:rPr>
              <a:t>Relevance to IFP</a:t>
            </a:r>
            <a:endParaRPr lang="en-GB" sz="1600" dirty="0" smtClean="0"/>
          </a:p>
          <a:p>
            <a:pPr marL="177800" indent="-177800">
              <a:buFont typeface="Arial" panose="020B0604020202020204" pitchFamily="34" charset="0"/>
              <a:buChar char="•"/>
            </a:pPr>
            <a:r>
              <a:rPr lang="en-GB" sz="1600" dirty="0" smtClean="0"/>
              <a:t>High number of EAP practitioners engaged in IFP provision</a:t>
            </a:r>
          </a:p>
          <a:p>
            <a:pPr marL="177800" indent="-177800">
              <a:buFont typeface="Arial" panose="020B0604020202020204" pitchFamily="34" charset="0"/>
              <a:buChar char="•"/>
            </a:pPr>
            <a:r>
              <a:rPr lang="en-GB" sz="1600" dirty="0" smtClean="0"/>
              <a:t>Access to examples of cross curricular assessment </a:t>
            </a:r>
          </a:p>
          <a:p>
            <a:pPr marL="177800" indent="-177800">
              <a:buFont typeface="Arial" panose="020B0604020202020204" pitchFamily="34" charset="0"/>
              <a:buChar char="•"/>
            </a:pPr>
            <a:r>
              <a:rPr lang="en-GB" sz="1600" dirty="0" smtClean="0"/>
              <a:t>Varied training backgrounds and experiences of assessment</a:t>
            </a:r>
          </a:p>
          <a:p>
            <a:pPr marL="285750" indent="-285750">
              <a:buFont typeface="Arial" panose="020B0604020202020204" pitchFamily="34" charset="0"/>
              <a:buChar char="•"/>
            </a:pPr>
            <a:r>
              <a:rPr lang="en-GB" dirty="0" smtClean="0"/>
              <a:t/>
            </a:r>
            <a:br>
              <a:rPr lang="en-GB" dirty="0" smtClean="0"/>
            </a:br>
            <a:endParaRPr lang="en-GB" dirty="0" smtClean="0"/>
          </a:p>
          <a:p>
            <a:pPr algn="ctr"/>
            <a:endParaRPr lang="en-GB" dirty="0"/>
          </a:p>
          <a:p>
            <a:pPr algn="ctr"/>
            <a:endParaRPr lang="en-GB" dirty="0" smtClean="0"/>
          </a:p>
          <a:p>
            <a:pPr algn="ctr"/>
            <a:endParaRPr lang="en-GB" dirty="0"/>
          </a:p>
          <a:p>
            <a:pPr algn="ctr"/>
            <a:endParaRPr lang="en-GB" dirty="0"/>
          </a:p>
        </p:txBody>
      </p:sp>
    </p:spTree>
    <p:extLst>
      <p:ext uri="{BB962C8B-B14F-4D97-AF65-F5344CB8AC3E}">
        <p14:creationId xmlns:p14="http://schemas.microsoft.com/office/powerpoint/2010/main" val="980139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Supporting literature</a:t>
            </a:r>
            <a:endParaRPr lang="en-GB" dirty="0"/>
          </a:p>
        </p:txBody>
      </p:sp>
      <p:grpSp>
        <p:nvGrpSpPr>
          <p:cNvPr id="5" name="Group 4"/>
          <p:cNvGrpSpPr/>
          <p:nvPr/>
        </p:nvGrpSpPr>
        <p:grpSpPr>
          <a:xfrm>
            <a:off x="0" y="5085184"/>
            <a:ext cx="9468544" cy="2160240"/>
            <a:chOff x="0" y="4581128"/>
            <a:chExt cx="9324528" cy="2160240"/>
          </a:xfrm>
        </p:grpSpPr>
        <p:cxnSp>
          <p:nvCxnSpPr>
            <p:cNvPr id="6" name="Straight Connector 5"/>
            <p:cNvCxnSpPr/>
            <p:nvPr/>
          </p:nvCxnSpPr>
          <p:spPr>
            <a:xfrm flipV="1">
              <a:off x="0" y="5301208"/>
              <a:ext cx="9107488" cy="720080"/>
            </a:xfrm>
            <a:prstGeom prst="line">
              <a:avLst/>
            </a:prstGeom>
            <a:ln w="2540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4581128"/>
              <a:ext cx="9324528" cy="2160240"/>
            </a:xfrm>
            <a:prstGeom prst="line">
              <a:avLst/>
            </a:prstGeom>
            <a:ln w="254000">
              <a:solidFill>
                <a:schemeClr val="bg2">
                  <a:lumMod val="75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445224"/>
              <a:ext cx="9107488" cy="576064"/>
            </a:xfrm>
            <a:prstGeom prst="line">
              <a:avLst/>
            </a:prstGeom>
            <a:ln w="254000">
              <a:solidFill>
                <a:schemeClr val="bg2">
                  <a:lumMod val="40000"/>
                  <a:lumOff val="60000"/>
                </a:schemeClr>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sp>
        <p:nvSpPr>
          <p:cNvPr id="9" name="Content Placeholder 1"/>
          <p:cNvSpPr txBox="1">
            <a:spLocks/>
          </p:cNvSpPr>
          <p:nvPr/>
        </p:nvSpPr>
        <p:spPr>
          <a:xfrm>
            <a:off x="179512" y="1500756"/>
            <a:ext cx="6120680"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Key proponents of Assessment Literacy</a:t>
            </a:r>
          </a:p>
          <a:p>
            <a:pPr marL="342900" indent="-342900">
              <a:buFont typeface="Arial" pitchFamily="34" charset="0"/>
              <a:buChar char="•"/>
            </a:pPr>
            <a:r>
              <a:rPr lang="en-GB" dirty="0"/>
              <a:t>Features of Assessment Literacy and examples of supporting research in Education, Applied Linguistics </a:t>
            </a:r>
          </a:p>
          <a:p>
            <a:pPr marL="342900" indent="-342900">
              <a:buFont typeface="Arial" pitchFamily="34" charset="0"/>
              <a:buChar char="•"/>
            </a:pPr>
            <a:r>
              <a:rPr lang="en-GB" dirty="0"/>
              <a:t>Guidance resources for the development and </a:t>
            </a:r>
            <a:r>
              <a:rPr lang="en-GB" dirty="0" smtClean="0"/>
              <a:t>enhancement of </a:t>
            </a:r>
            <a:r>
              <a:rPr lang="en-GB" dirty="0"/>
              <a:t>EAP Assessment </a:t>
            </a:r>
            <a:r>
              <a:rPr lang="en-GB" dirty="0" smtClean="0"/>
              <a:t>Literacy.</a:t>
            </a:r>
          </a:p>
          <a:p>
            <a:pPr marL="342900" indent="-342900">
              <a:buFont typeface="Arial" pitchFamily="34" charset="0"/>
              <a:buChar char="•"/>
            </a:pPr>
            <a:r>
              <a:rPr lang="en-GB" dirty="0"/>
              <a:t>Training for teacher Assessment Literacy through </a:t>
            </a:r>
            <a:r>
              <a:rPr lang="en-GB" dirty="0" smtClean="0"/>
              <a:t>general and </a:t>
            </a:r>
            <a:r>
              <a:rPr lang="en-GB" dirty="0"/>
              <a:t>EAP teacher </a:t>
            </a:r>
            <a:r>
              <a:rPr lang="en-GB" dirty="0" smtClean="0"/>
              <a:t>education</a:t>
            </a:r>
          </a:p>
          <a:p>
            <a:pPr marL="342900" indent="-342900">
              <a:buFont typeface="Arial" pitchFamily="34" charset="0"/>
              <a:buChar char="•"/>
            </a:pPr>
            <a:r>
              <a:rPr lang="en-GB" dirty="0" smtClean="0"/>
              <a:t>University-led </a:t>
            </a:r>
            <a:r>
              <a:rPr lang="en-GB" dirty="0"/>
              <a:t>EAP Assessment Literacy through in-house testing</a:t>
            </a:r>
            <a:endParaRPr lang="en-GB" dirty="0" smtClean="0"/>
          </a:p>
        </p:txBody>
      </p:sp>
      <p:pic>
        <p:nvPicPr>
          <p:cNvPr id="4098" name="Picture 2" descr="https://thesislink.aut.ac.nz/wp-content/uploads/2012/05/Blog3.1-300x141.jpg">
            <a:hlinkClick r:id="rId3"/>
          </p:cNvPr>
          <p:cNvPicPr>
            <a:picLocks noChangeAspect="1" noChangeArrowheads="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val="0"/>
              </a:ext>
            </a:extLst>
          </a:blip>
          <a:srcRect l="19035" r="3271"/>
          <a:stretch/>
        </p:blipFill>
        <p:spPr bwMode="auto">
          <a:xfrm>
            <a:off x="6307439" y="3284984"/>
            <a:ext cx="2294705" cy="1224136"/>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00192" y="1625443"/>
            <a:ext cx="1292287" cy="1342800"/>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rot="16200000">
            <a:off x="2705383" y="2147086"/>
            <a:ext cx="3393014" cy="6964956"/>
            <a:chOff x="2532087" y="2410458"/>
            <a:chExt cx="5423297" cy="4063857"/>
          </a:xfrm>
        </p:grpSpPr>
        <p:sp>
          <p:nvSpPr>
            <p:cNvPr id="10" name="Freeform 9"/>
            <p:cNvSpPr/>
            <p:nvPr/>
          </p:nvSpPr>
          <p:spPr>
            <a:xfrm>
              <a:off x="4923760" y="241045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91870" tIns="322389" rIns="291871" bIns="322388" numCol="1" spcCol="1270" anchor="ctr" anchorCtr="0">
              <a:noAutofit/>
            </a:bodyPr>
            <a:lstStyle/>
            <a:p>
              <a:pPr lvl="0" algn="ctr" defTabSz="1022350">
                <a:lnSpc>
                  <a:spcPct val="90000"/>
                </a:lnSpc>
                <a:spcBef>
                  <a:spcPct val="0"/>
                </a:spcBef>
                <a:spcAft>
                  <a:spcPct val="35000"/>
                </a:spcAft>
              </a:pPr>
              <a:endParaRPr lang="en-GB" sz="2300" kern="1200"/>
            </a:p>
          </p:txBody>
        </p:sp>
        <p:sp>
          <p:nvSpPr>
            <p:cNvPr id="11" name="Freeform 10"/>
            <p:cNvSpPr/>
            <p:nvPr/>
          </p:nvSpPr>
          <p:spPr>
            <a:xfrm>
              <a:off x="6274162" y="2711752"/>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GB" sz="3600" kern="1200"/>
            </a:p>
          </p:txBody>
        </p:sp>
        <p:sp>
          <p:nvSpPr>
            <p:cNvPr id="12" name="Freeform 11"/>
            <p:cNvSpPr/>
            <p:nvPr/>
          </p:nvSpPr>
          <p:spPr>
            <a:xfrm>
              <a:off x="3508280" y="2410458"/>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4240" tIns="234759" rIns="204241" bIns="234758" numCol="1" spcCol="1270" anchor="ctr" anchorCtr="0">
              <a:noAutofit/>
            </a:bodyPr>
            <a:lstStyle/>
            <a:p>
              <a:pPr lvl="0" algn="ctr" defTabSz="1600200">
                <a:lnSpc>
                  <a:spcPct val="90000"/>
                </a:lnSpc>
                <a:spcBef>
                  <a:spcPct val="0"/>
                </a:spcBef>
                <a:spcAft>
                  <a:spcPct val="35000"/>
                </a:spcAft>
              </a:pPr>
              <a:endParaRPr lang="en-GB" sz="3600" kern="1200"/>
            </a:p>
          </p:txBody>
        </p:sp>
        <p:sp>
          <p:nvSpPr>
            <p:cNvPr id="13" name="Freeform 12"/>
            <p:cNvSpPr/>
            <p:nvPr/>
          </p:nvSpPr>
          <p:spPr>
            <a:xfrm>
              <a:off x="4213308" y="3689150"/>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91870" tIns="322389" rIns="291871" bIns="322388" numCol="1" spcCol="1270" anchor="ctr" anchorCtr="0">
              <a:noAutofit/>
            </a:bodyPr>
            <a:lstStyle/>
            <a:p>
              <a:pPr lvl="0" algn="ctr" defTabSz="1022350">
                <a:lnSpc>
                  <a:spcPct val="90000"/>
                </a:lnSpc>
                <a:spcBef>
                  <a:spcPct val="0"/>
                </a:spcBef>
                <a:spcAft>
                  <a:spcPct val="35000"/>
                </a:spcAft>
              </a:pPr>
              <a:endParaRPr lang="en-GB" sz="2300" kern="1200"/>
            </a:p>
          </p:txBody>
        </p:sp>
        <p:sp>
          <p:nvSpPr>
            <p:cNvPr id="14" name="Freeform 13"/>
            <p:cNvSpPr/>
            <p:nvPr/>
          </p:nvSpPr>
          <p:spPr>
            <a:xfrm>
              <a:off x="2532087" y="3990445"/>
              <a:ext cx="1626989" cy="903882"/>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GB" sz="3600" kern="1200"/>
            </a:p>
          </p:txBody>
        </p:sp>
        <p:sp>
          <p:nvSpPr>
            <p:cNvPr id="15" name="Freeform 14"/>
            <p:cNvSpPr/>
            <p:nvPr/>
          </p:nvSpPr>
          <p:spPr>
            <a:xfrm>
              <a:off x="5628789" y="3689150"/>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04240" tIns="234759" rIns="204241" bIns="234758" numCol="1" spcCol="1270" anchor="ctr" anchorCtr="0">
              <a:noAutofit/>
            </a:bodyPr>
            <a:lstStyle/>
            <a:p>
              <a:pPr lvl="0" algn="ctr" defTabSz="1600200">
                <a:lnSpc>
                  <a:spcPct val="90000"/>
                </a:lnSpc>
                <a:spcBef>
                  <a:spcPct val="0"/>
                </a:spcBef>
                <a:spcAft>
                  <a:spcPct val="35000"/>
                </a:spcAft>
              </a:pPr>
              <a:endParaRPr lang="en-GB" sz="3600" kern="1200" dirty="0"/>
            </a:p>
          </p:txBody>
        </p:sp>
        <p:sp>
          <p:nvSpPr>
            <p:cNvPr id="16" name="Freeform 15"/>
            <p:cNvSpPr/>
            <p:nvPr/>
          </p:nvSpPr>
          <p:spPr>
            <a:xfrm>
              <a:off x="4923760" y="4967843"/>
              <a:ext cx="1310631" cy="1506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91870" tIns="322389" rIns="291871" bIns="322388" numCol="1" spcCol="1270" anchor="ctr" anchorCtr="0">
              <a:noAutofit/>
            </a:bodyPr>
            <a:lstStyle/>
            <a:p>
              <a:pPr lvl="0" algn="ctr" defTabSz="1022350">
                <a:lnSpc>
                  <a:spcPct val="90000"/>
                </a:lnSpc>
                <a:spcBef>
                  <a:spcPct val="0"/>
                </a:spcBef>
                <a:spcAft>
                  <a:spcPct val="35000"/>
                </a:spcAft>
              </a:pPr>
              <a:endParaRPr lang="en-GB" sz="2300" kern="1200"/>
            </a:p>
          </p:txBody>
        </p:sp>
        <p:sp>
          <p:nvSpPr>
            <p:cNvPr id="17" name="Freeform 16"/>
            <p:cNvSpPr/>
            <p:nvPr/>
          </p:nvSpPr>
          <p:spPr>
            <a:xfrm>
              <a:off x="6274162" y="5269138"/>
              <a:ext cx="1681222" cy="903882"/>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GB" sz="3600" kern="1200"/>
            </a:p>
          </p:txBody>
        </p:sp>
      </p:grpSp>
      <p:sp>
        <p:nvSpPr>
          <p:cNvPr id="20" name="TextBox 19"/>
          <p:cNvSpPr txBox="1"/>
          <p:nvPr/>
        </p:nvSpPr>
        <p:spPr>
          <a:xfrm>
            <a:off x="3627317" y="4509120"/>
            <a:ext cx="1549144" cy="369332"/>
          </a:xfrm>
          <a:prstGeom prst="rect">
            <a:avLst/>
          </a:prstGeom>
          <a:noFill/>
        </p:spPr>
        <p:txBody>
          <a:bodyPr wrap="square" rtlCol="0">
            <a:spAutoFit/>
          </a:bodyPr>
          <a:lstStyle/>
          <a:p>
            <a:r>
              <a:rPr lang="en-GB" dirty="0" err="1" smtClean="0"/>
              <a:t>Fulcher</a:t>
            </a:r>
            <a:endParaRPr lang="en-GB" dirty="0"/>
          </a:p>
        </p:txBody>
      </p:sp>
      <p:sp>
        <p:nvSpPr>
          <p:cNvPr id="24" name="TextBox 23"/>
          <p:cNvSpPr txBox="1"/>
          <p:nvPr/>
        </p:nvSpPr>
        <p:spPr>
          <a:xfrm>
            <a:off x="3492566" y="4794005"/>
            <a:ext cx="1549144" cy="369332"/>
          </a:xfrm>
          <a:prstGeom prst="rect">
            <a:avLst/>
          </a:prstGeom>
          <a:noFill/>
        </p:spPr>
        <p:txBody>
          <a:bodyPr wrap="square" rtlCol="0">
            <a:spAutoFit/>
          </a:bodyPr>
          <a:lstStyle/>
          <a:p>
            <a:r>
              <a:rPr lang="en-GB" dirty="0" err="1" smtClean="0"/>
              <a:t>Popham</a:t>
            </a:r>
            <a:endParaRPr lang="en-GB" dirty="0"/>
          </a:p>
        </p:txBody>
      </p:sp>
      <p:sp>
        <p:nvSpPr>
          <p:cNvPr id="25" name="TextBox 24"/>
          <p:cNvSpPr txBox="1"/>
          <p:nvPr/>
        </p:nvSpPr>
        <p:spPr>
          <a:xfrm>
            <a:off x="4427984" y="4932828"/>
            <a:ext cx="1549144" cy="369332"/>
          </a:xfrm>
          <a:prstGeom prst="rect">
            <a:avLst/>
          </a:prstGeom>
          <a:noFill/>
        </p:spPr>
        <p:txBody>
          <a:bodyPr wrap="square" rtlCol="0">
            <a:spAutoFit/>
          </a:bodyPr>
          <a:lstStyle/>
          <a:p>
            <a:r>
              <a:rPr lang="en-GB" dirty="0" err="1" smtClean="0"/>
              <a:t>Stiggins</a:t>
            </a:r>
            <a:endParaRPr lang="en-GB" dirty="0"/>
          </a:p>
        </p:txBody>
      </p:sp>
      <p:sp>
        <p:nvSpPr>
          <p:cNvPr id="26" name="TextBox 25"/>
          <p:cNvSpPr txBox="1"/>
          <p:nvPr/>
        </p:nvSpPr>
        <p:spPr>
          <a:xfrm>
            <a:off x="3501322" y="5075892"/>
            <a:ext cx="1549144" cy="369332"/>
          </a:xfrm>
          <a:prstGeom prst="rect">
            <a:avLst/>
          </a:prstGeom>
          <a:noFill/>
        </p:spPr>
        <p:txBody>
          <a:bodyPr wrap="square" rtlCol="0">
            <a:spAutoFit/>
          </a:bodyPr>
          <a:lstStyle/>
          <a:p>
            <a:r>
              <a:rPr lang="en-GB" dirty="0" smtClean="0"/>
              <a:t>Taylor</a:t>
            </a:r>
            <a:endParaRPr lang="en-GB" dirty="0"/>
          </a:p>
        </p:txBody>
      </p:sp>
      <p:sp>
        <p:nvSpPr>
          <p:cNvPr id="27" name="TextBox 26"/>
          <p:cNvSpPr txBox="1"/>
          <p:nvPr/>
        </p:nvSpPr>
        <p:spPr>
          <a:xfrm>
            <a:off x="4345950" y="4706560"/>
            <a:ext cx="1549144" cy="369332"/>
          </a:xfrm>
          <a:prstGeom prst="rect">
            <a:avLst/>
          </a:prstGeom>
          <a:noFill/>
        </p:spPr>
        <p:txBody>
          <a:bodyPr wrap="square" rtlCol="0">
            <a:spAutoFit/>
          </a:bodyPr>
          <a:lstStyle/>
          <a:p>
            <a:r>
              <a:rPr lang="en-GB" dirty="0" smtClean="0"/>
              <a:t>Price et al.</a:t>
            </a:r>
            <a:endParaRPr lang="en-GB" dirty="0"/>
          </a:p>
        </p:txBody>
      </p:sp>
      <p:sp>
        <p:nvSpPr>
          <p:cNvPr id="28" name="TextBox 27"/>
          <p:cNvSpPr txBox="1"/>
          <p:nvPr/>
        </p:nvSpPr>
        <p:spPr>
          <a:xfrm>
            <a:off x="1331640" y="5003884"/>
            <a:ext cx="1549144" cy="369332"/>
          </a:xfrm>
          <a:prstGeom prst="rect">
            <a:avLst/>
          </a:prstGeom>
          <a:noFill/>
        </p:spPr>
        <p:txBody>
          <a:bodyPr wrap="square" rtlCol="0">
            <a:spAutoFit/>
          </a:bodyPr>
          <a:lstStyle/>
          <a:p>
            <a:r>
              <a:rPr lang="en-GB" dirty="0" smtClean="0"/>
              <a:t>Bachman</a:t>
            </a:r>
            <a:endParaRPr lang="en-GB" dirty="0"/>
          </a:p>
        </p:txBody>
      </p:sp>
      <p:sp>
        <p:nvSpPr>
          <p:cNvPr id="29" name="TextBox 28"/>
          <p:cNvSpPr txBox="1"/>
          <p:nvPr/>
        </p:nvSpPr>
        <p:spPr>
          <a:xfrm>
            <a:off x="1078640" y="5235097"/>
            <a:ext cx="1549144" cy="369332"/>
          </a:xfrm>
          <a:prstGeom prst="rect">
            <a:avLst/>
          </a:prstGeom>
          <a:noFill/>
        </p:spPr>
        <p:txBody>
          <a:bodyPr wrap="square" rtlCol="0">
            <a:spAutoFit/>
          </a:bodyPr>
          <a:lstStyle/>
          <a:p>
            <a:r>
              <a:rPr lang="en-GB" dirty="0" err="1" smtClean="0"/>
              <a:t>Inbar-Lourie</a:t>
            </a:r>
            <a:endParaRPr lang="en-GB" dirty="0"/>
          </a:p>
        </p:txBody>
      </p:sp>
      <p:sp>
        <p:nvSpPr>
          <p:cNvPr id="30" name="TextBox 29"/>
          <p:cNvSpPr txBox="1"/>
          <p:nvPr/>
        </p:nvSpPr>
        <p:spPr>
          <a:xfrm>
            <a:off x="1613392" y="5494916"/>
            <a:ext cx="1549144" cy="369332"/>
          </a:xfrm>
          <a:prstGeom prst="rect">
            <a:avLst/>
          </a:prstGeom>
          <a:noFill/>
        </p:spPr>
        <p:txBody>
          <a:bodyPr wrap="square" rtlCol="0">
            <a:spAutoFit/>
          </a:bodyPr>
          <a:lstStyle/>
          <a:p>
            <a:r>
              <a:rPr lang="en-GB" dirty="0" err="1" smtClean="0"/>
              <a:t>Shohamy</a:t>
            </a:r>
            <a:endParaRPr lang="en-GB" dirty="0"/>
          </a:p>
        </p:txBody>
      </p:sp>
      <p:sp>
        <p:nvSpPr>
          <p:cNvPr id="31" name="TextBox 30"/>
          <p:cNvSpPr txBox="1"/>
          <p:nvPr/>
        </p:nvSpPr>
        <p:spPr>
          <a:xfrm>
            <a:off x="2336362" y="5163337"/>
            <a:ext cx="1549144" cy="369332"/>
          </a:xfrm>
          <a:prstGeom prst="rect">
            <a:avLst/>
          </a:prstGeom>
          <a:noFill/>
        </p:spPr>
        <p:txBody>
          <a:bodyPr wrap="square" rtlCol="0">
            <a:spAutoFit/>
          </a:bodyPr>
          <a:lstStyle/>
          <a:p>
            <a:r>
              <a:rPr lang="en-GB" dirty="0" err="1" smtClean="0"/>
              <a:t>Messick</a:t>
            </a:r>
            <a:endParaRPr lang="en-GB" dirty="0"/>
          </a:p>
        </p:txBody>
      </p:sp>
      <p:sp>
        <p:nvSpPr>
          <p:cNvPr id="32" name="TextBox 31"/>
          <p:cNvSpPr txBox="1"/>
          <p:nvPr/>
        </p:nvSpPr>
        <p:spPr>
          <a:xfrm>
            <a:off x="1317452" y="5877272"/>
            <a:ext cx="2553865" cy="369332"/>
          </a:xfrm>
          <a:prstGeom prst="rect">
            <a:avLst/>
          </a:prstGeom>
          <a:noFill/>
        </p:spPr>
        <p:txBody>
          <a:bodyPr wrap="square" rtlCol="0">
            <a:spAutoFit/>
          </a:bodyPr>
          <a:lstStyle/>
          <a:p>
            <a:r>
              <a:rPr lang="en-GB" dirty="0" smtClean="0"/>
              <a:t>Davidson &amp; Lynch</a:t>
            </a:r>
            <a:endParaRPr lang="en-GB" dirty="0"/>
          </a:p>
        </p:txBody>
      </p:sp>
      <p:sp>
        <p:nvSpPr>
          <p:cNvPr id="33" name="TextBox 32"/>
          <p:cNvSpPr txBox="1"/>
          <p:nvPr/>
        </p:nvSpPr>
        <p:spPr>
          <a:xfrm>
            <a:off x="1111031" y="6055196"/>
            <a:ext cx="2553865" cy="369332"/>
          </a:xfrm>
          <a:prstGeom prst="rect">
            <a:avLst/>
          </a:prstGeom>
          <a:noFill/>
        </p:spPr>
        <p:txBody>
          <a:bodyPr wrap="square" rtlCol="0">
            <a:spAutoFit/>
          </a:bodyPr>
          <a:lstStyle/>
          <a:p>
            <a:r>
              <a:rPr lang="en-GB" dirty="0" smtClean="0"/>
              <a:t>Davies et al</a:t>
            </a:r>
            <a:endParaRPr lang="en-GB" dirty="0"/>
          </a:p>
        </p:txBody>
      </p:sp>
      <p:sp>
        <p:nvSpPr>
          <p:cNvPr id="34" name="TextBox 33"/>
          <p:cNvSpPr txBox="1"/>
          <p:nvPr/>
        </p:nvSpPr>
        <p:spPr>
          <a:xfrm>
            <a:off x="2108675" y="6381328"/>
            <a:ext cx="2553865" cy="369332"/>
          </a:xfrm>
          <a:prstGeom prst="rect">
            <a:avLst/>
          </a:prstGeom>
          <a:noFill/>
        </p:spPr>
        <p:txBody>
          <a:bodyPr wrap="square" rtlCol="0">
            <a:spAutoFit/>
          </a:bodyPr>
          <a:lstStyle/>
          <a:p>
            <a:r>
              <a:rPr lang="en-GB" dirty="0" err="1" smtClean="0"/>
              <a:t>Popham</a:t>
            </a:r>
            <a:endParaRPr lang="en-GB" dirty="0"/>
          </a:p>
        </p:txBody>
      </p:sp>
      <p:sp>
        <p:nvSpPr>
          <p:cNvPr id="35" name="TextBox 34"/>
          <p:cNvSpPr txBox="1"/>
          <p:nvPr/>
        </p:nvSpPr>
        <p:spPr>
          <a:xfrm>
            <a:off x="2374784" y="6176044"/>
            <a:ext cx="1549144" cy="369332"/>
          </a:xfrm>
          <a:prstGeom prst="rect">
            <a:avLst/>
          </a:prstGeom>
          <a:noFill/>
        </p:spPr>
        <p:txBody>
          <a:bodyPr wrap="square" rtlCol="0">
            <a:spAutoFit/>
          </a:bodyPr>
          <a:lstStyle/>
          <a:p>
            <a:r>
              <a:rPr lang="en-GB" dirty="0" err="1" smtClean="0"/>
              <a:t>Fulcher</a:t>
            </a:r>
            <a:endParaRPr lang="en-GB" dirty="0"/>
          </a:p>
        </p:txBody>
      </p:sp>
      <p:sp>
        <p:nvSpPr>
          <p:cNvPr id="36" name="TextBox 35"/>
          <p:cNvSpPr txBox="1"/>
          <p:nvPr/>
        </p:nvSpPr>
        <p:spPr>
          <a:xfrm>
            <a:off x="1163348" y="6262712"/>
            <a:ext cx="1549144" cy="369332"/>
          </a:xfrm>
          <a:prstGeom prst="rect">
            <a:avLst/>
          </a:prstGeom>
          <a:noFill/>
        </p:spPr>
        <p:txBody>
          <a:bodyPr wrap="square" rtlCol="0">
            <a:spAutoFit/>
          </a:bodyPr>
          <a:lstStyle/>
          <a:p>
            <a:r>
              <a:rPr lang="en-GB" dirty="0" smtClean="0"/>
              <a:t>Blue et al</a:t>
            </a:r>
            <a:endParaRPr lang="en-GB" dirty="0"/>
          </a:p>
        </p:txBody>
      </p:sp>
      <p:sp>
        <p:nvSpPr>
          <p:cNvPr id="37" name="TextBox 36"/>
          <p:cNvSpPr txBox="1"/>
          <p:nvPr/>
        </p:nvSpPr>
        <p:spPr>
          <a:xfrm>
            <a:off x="3566238" y="5460421"/>
            <a:ext cx="1941865" cy="369332"/>
          </a:xfrm>
          <a:prstGeom prst="rect">
            <a:avLst/>
          </a:prstGeom>
          <a:noFill/>
        </p:spPr>
        <p:txBody>
          <a:bodyPr wrap="square" rtlCol="0">
            <a:spAutoFit/>
          </a:bodyPr>
          <a:lstStyle/>
          <a:p>
            <a:r>
              <a:rPr lang="en-GB" dirty="0" smtClean="0"/>
              <a:t>Bailey &amp; Brown</a:t>
            </a:r>
            <a:endParaRPr lang="en-GB" dirty="0"/>
          </a:p>
        </p:txBody>
      </p:sp>
      <p:sp>
        <p:nvSpPr>
          <p:cNvPr id="38" name="TextBox 37"/>
          <p:cNvSpPr txBox="1"/>
          <p:nvPr/>
        </p:nvSpPr>
        <p:spPr>
          <a:xfrm>
            <a:off x="3334807" y="5726514"/>
            <a:ext cx="1549144" cy="369332"/>
          </a:xfrm>
          <a:prstGeom prst="rect">
            <a:avLst/>
          </a:prstGeom>
          <a:noFill/>
        </p:spPr>
        <p:txBody>
          <a:bodyPr wrap="square" rtlCol="0">
            <a:spAutoFit/>
          </a:bodyPr>
          <a:lstStyle/>
          <a:p>
            <a:r>
              <a:rPr lang="en-GB" dirty="0" err="1" smtClean="0"/>
              <a:t>Coniam</a:t>
            </a:r>
            <a:endParaRPr lang="en-GB" dirty="0"/>
          </a:p>
        </p:txBody>
      </p:sp>
      <p:sp>
        <p:nvSpPr>
          <p:cNvPr id="39" name="TextBox 38"/>
          <p:cNvSpPr txBox="1"/>
          <p:nvPr/>
        </p:nvSpPr>
        <p:spPr>
          <a:xfrm>
            <a:off x="4345950" y="5713366"/>
            <a:ext cx="1549144" cy="369332"/>
          </a:xfrm>
          <a:prstGeom prst="rect">
            <a:avLst/>
          </a:prstGeom>
          <a:noFill/>
        </p:spPr>
        <p:txBody>
          <a:bodyPr wrap="square" rtlCol="0">
            <a:spAutoFit/>
          </a:bodyPr>
          <a:lstStyle/>
          <a:p>
            <a:r>
              <a:rPr lang="en-GB" dirty="0" err="1" smtClean="0"/>
              <a:t>Sharpling</a:t>
            </a:r>
            <a:endParaRPr lang="en-GB" dirty="0"/>
          </a:p>
        </p:txBody>
      </p:sp>
      <p:sp>
        <p:nvSpPr>
          <p:cNvPr id="40" name="TextBox 39"/>
          <p:cNvSpPr txBox="1"/>
          <p:nvPr/>
        </p:nvSpPr>
        <p:spPr>
          <a:xfrm>
            <a:off x="4030968" y="5949280"/>
            <a:ext cx="1549144" cy="369332"/>
          </a:xfrm>
          <a:prstGeom prst="rect">
            <a:avLst/>
          </a:prstGeom>
          <a:noFill/>
        </p:spPr>
        <p:txBody>
          <a:bodyPr wrap="square" rtlCol="0">
            <a:spAutoFit/>
          </a:bodyPr>
          <a:lstStyle/>
          <a:p>
            <a:r>
              <a:rPr lang="en-GB" dirty="0" smtClean="0"/>
              <a:t>Wallis</a:t>
            </a:r>
            <a:endParaRPr lang="en-GB" dirty="0"/>
          </a:p>
        </p:txBody>
      </p:sp>
      <p:sp>
        <p:nvSpPr>
          <p:cNvPr id="41" name="TextBox 40"/>
          <p:cNvSpPr txBox="1"/>
          <p:nvPr/>
        </p:nvSpPr>
        <p:spPr>
          <a:xfrm>
            <a:off x="5724128" y="4966568"/>
            <a:ext cx="1549144" cy="369332"/>
          </a:xfrm>
          <a:prstGeom prst="rect">
            <a:avLst/>
          </a:prstGeom>
          <a:noFill/>
        </p:spPr>
        <p:txBody>
          <a:bodyPr wrap="square" rtlCol="0">
            <a:spAutoFit/>
          </a:bodyPr>
          <a:lstStyle/>
          <a:p>
            <a:r>
              <a:rPr lang="en-GB" dirty="0" smtClean="0"/>
              <a:t>BALEAP</a:t>
            </a:r>
            <a:endParaRPr lang="en-GB" dirty="0"/>
          </a:p>
        </p:txBody>
      </p:sp>
      <p:sp>
        <p:nvSpPr>
          <p:cNvPr id="42" name="TextBox 41"/>
          <p:cNvSpPr txBox="1"/>
          <p:nvPr/>
        </p:nvSpPr>
        <p:spPr>
          <a:xfrm>
            <a:off x="5397191" y="5219908"/>
            <a:ext cx="1549144" cy="369332"/>
          </a:xfrm>
          <a:prstGeom prst="rect">
            <a:avLst/>
          </a:prstGeom>
          <a:noFill/>
        </p:spPr>
        <p:txBody>
          <a:bodyPr wrap="square" rtlCol="0">
            <a:spAutoFit/>
          </a:bodyPr>
          <a:lstStyle/>
          <a:p>
            <a:r>
              <a:rPr lang="en-GB" dirty="0" smtClean="0"/>
              <a:t>O’Sullivan </a:t>
            </a:r>
            <a:endParaRPr lang="en-GB" dirty="0"/>
          </a:p>
        </p:txBody>
      </p:sp>
      <p:sp>
        <p:nvSpPr>
          <p:cNvPr id="43" name="TextBox 42"/>
          <p:cNvSpPr txBox="1"/>
          <p:nvPr/>
        </p:nvSpPr>
        <p:spPr>
          <a:xfrm>
            <a:off x="5615144" y="5462012"/>
            <a:ext cx="1549144" cy="335756"/>
          </a:xfrm>
          <a:prstGeom prst="rect">
            <a:avLst/>
          </a:prstGeom>
          <a:noFill/>
        </p:spPr>
        <p:txBody>
          <a:bodyPr wrap="square" rtlCol="0">
            <a:spAutoFit/>
          </a:bodyPr>
          <a:lstStyle/>
          <a:p>
            <a:r>
              <a:rPr lang="en-GB" dirty="0" smtClean="0"/>
              <a:t>Weir</a:t>
            </a:r>
            <a:endParaRPr lang="en-GB" dirty="0"/>
          </a:p>
        </p:txBody>
      </p:sp>
      <p:sp>
        <p:nvSpPr>
          <p:cNvPr id="44" name="TextBox 43"/>
          <p:cNvSpPr txBox="1"/>
          <p:nvPr/>
        </p:nvSpPr>
        <p:spPr>
          <a:xfrm>
            <a:off x="6593413" y="5085184"/>
            <a:ext cx="1549144" cy="369332"/>
          </a:xfrm>
          <a:prstGeom prst="rect">
            <a:avLst/>
          </a:prstGeom>
          <a:noFill/>
        </p:spPr>
        <p:txBody>
          <a:bodyPr wrap="square" rtlCol="0">
            <a:spAutoFit/>
          </a:bodyPr>
          <a:lstStyle/>
          <a:p>
            <a:r>
              <a:rPr lang="en-GB" dirty="0" err="1" smtClean="0"/>
              <a:t>Sharpling</a:t>
            </a:r>
            <a:endParaRPr lang="en-GB" dirty="0"/>
          </a:p>
        </p:txBody>
      </p:sp>
      <p:sp>
        <p:nvSpPr>
          <p:cNvPr id="45" name="TextBox 44"/>
          <p:cNvSpPr txBox="1"/>
          <p:nvPr/>
        </p:nvSpPr>
        <p:spPr>
          <a:xfrm>
            <a:off x="6130776" y="5444540"/>
            <a:ext cx="1549144" cy="277485"/>
          </a:xfrm>
          <a:prstGeom prst="rect">
            <a:avLst/>
          </a:prstGeom>
          <a:noFill/>
        </p:spPr>
        <p:txBody>
          <a:bodyPr wrap="square" rtlCol="0">
            <a:spAutoFit/>
          </a:bodyPr>
          <a:lstStyle/>
          <a:p>
            <a:r>
              <a:rPr lang="en-GB" dirty="0" smtClean="0"/>
              <a:t>U of Reading</a:t>
            </a:r>
            <a:endParaRPr lang="en-GB" dirty="0"/>
          </a:p>
        </p:txBody>
      </p:sp>
    </p:spTree>
    <p:extLst>
      <p:ext uri="{BB962C8B-B14F-4D97-AF65-F5344CB8AC3E}">
        <p14:creationId xmlns:p14="http://schemas.microsoft.com/office/powerpoint/2010/main" val="10935247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5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9">
                                            <p:txEl>
                                              <p:pRg st="1" end="1"/>
                                            </p:txEl>
                                          </p:spTgt>
                                        </p:tgtEl>
                                      </p:cBhvr>
                                    </p:animEffect>
                                    <p:animScale>
                                      <p:cBhvr>
                                        <p:cTn id="27" dur="250" autoRev="1" fill="hold"/>
                                        <p:tgtEl>
                                          <p:spTgt spid="9">
                                            <p:txEl>
                                              <p:pRg st="1" end="1"/>
                                            </p:txEl>
                                          </p:spTgt>
                                        </p:tgtEl>
                                      </p:cBhvr>
                                      <p:by x="105000" y="105000"/>
                                    </p:animScale>
                                  </p:childTnLst>
                                </p:cTn>
                              </p:par>
                              <p:par>
                                <p:cTn id="28" presetID="9"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ssolve">
                                      <p:cBhvr>
                                        <p:cTn id="30" dur="500"/>
                                        <p:tgtEl>
                                          <p:spTgt spid="2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9">
                                            <p:txEl>
                                              <p:pRg st="2" end="2"/>
                                            </p:txEl>
                                          </p:spTgt>
                                        </p:tgtEl>
                                      </p:cBhvr>
                                    </p:animEffect>
                                    <p:animScale>
                                      <p:cBhvr>
                                        <p:cTn id="44" dur="250" autoRev="1" fill="hold"/>
                                        <p:tgtEl>
                                          <p:spTgt spid="9">
                                            <p:txEl>
                                              <p:pRg st="2" end="2"/>
                                            </p:txEl>
                                          </p:spTgt>
                                        </p:tgtEl>
                                      </p:cBhvr>
                                      <p:by x="105000" y="105000"/>
                                    </p:animScale>
                                  </p:childTnLst>
                                </p:cTn>
                              </p:par>
                              <p:par>
                                <p:cTn id="45" presetID="9"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dissolve">
                                      <p:cBhvr>
                                        <p:cTn id="47" dur="500"/>
                                        <p:tgtEl>
                                          <p:spTgt spid="3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500"/>
                                        <p:tgtEl>
                                          <p:spTgt spid="3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dissolv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9">
                                            <p:txEl>
                                              <p:pRg st="3" end="3"/>
                                            </p:txEl>
                                          </p:spTgt>
                                        </p:tgtEl>
                                      </p:cBhvr>
                                    </p:animEffect>
                                    <p:animScale>
                                      <p:cBhvr>
                                        <p:cTn id="64" dur="250" autoRev="1" fill="hold"/>
                                        <p:tgtEl>
                                          <p:spTgt spid="9">
                                            <p:txEl>
                                              <p:pRg st="3" end="3"/>
                                            </p:txEl>
                                          </p:spTgt>
                                        </p:tgtEl>
                                      </p:cBhvr>
                                      <p:by x="105000" y="105000"/>
                                    </p:animScale>
                                  </p:childTnLst>
                                </p:cTn>
                              </p:par>
                              <p:par>
                                <p:cTn id="65" presetID="9"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dissolve">
                                      <p:cBhvr>
                                        <p:cTn id="67" dur="500"/>
                                        <p:tgtEl>
                                          <p:spTgt spid="3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dissolve">
                                      <p:cBhvr>
                                        <p:cTn id="70" dur="500"/>
                                        <p:tgtEl>
                                          <p:spTgt spid="3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dissolve">
                                      <p:cBhvr>
                                        <p:cTn id="73" dur="500"/>
                                        <p:tgtEl>
                                          <p:spTgt spid="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dissolve">
                                      <p:cBhvr>
                                        <p:cTn id="76" dur="500"/>
                                        <p:tgtEl>
                                          <p:spTgt spid="40"/>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9">
                                            <p:txEl>
                                              <p:pRg st="4" end="4"/>
                                            </p:txEl>
                                          </p:spTgt>
                                        </p:tgtEl>
                                      </p:cBhvr>
                                    </p:animEffect>
                                    <p:animScale>
                                      <p:cBhvr>
                                        <p:cTn id="81" dur="250" autoRev="1" fill="hold"/>
                                        <p:tgtEl>
                                          <p:spTgt spid="9">
                                            <p:txEl>
                                              <p:pRg st="4" end="4"/>
                                            </p:txEl>
                                          </p:spTgt>
                                        </p:tgtEl>
                                      </p:cBhvr>
                                      <p:by x="105000" y="105000"/>
                                    </p:animScale>
                                  </p:childTnLst>
                                </p:cTn>
                              </p:par>
                              <p:par>
                                <p:cTn id="82" presetID="9"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dissolve">
                                      <p:cBhvr>
                                        <p:cTn id="84" dur="500"/>
                                        <p:tgtEl>
                                          <p:spTgt spid="41"/>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dissolve">
                                      <p:cBhvr>
                                        <p:cTn id="87" dur="500"/>
                                        <p:tgtEl>
                                          <p:spTgt spid="44"/>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dissolve">
                                      <p:cBhvr>
                                        <p:cTn id="90" dur="500"/>
                                        <p:tgtEl>
                                          <p:spTgt spid="4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dissolve">
                                      <p:cBhvr>
                                        <p:cTn id="93" dur="500"/>
                                        <p:tgtEl>
                                          <p:spTgt spid="43"/>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dissolve">
                                      <p:cBhvr>
                                        <p:cTn id="9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1440" y="345976"/>
            <a:ext cx="8113008" cy="1066800"/>
          </a:xfrm>
        </p:spPr>
        <p:txBody>
          <a:bodyPr>
            <a:normAutofit/>
          </a:bodyPr>
          <a:lstStyle/>
          <a:p>
            <a:r>
              <a:rPr lang="en-GB" dirty="0" smtClean="0"/>
              <a:t>Research design, methods &amp; analysis</a:t>
            </a:r>
            <a:endParaRPr lang="en-GB" dirty="0"/>
          </a:p>
        </p:txBody>
      </p:sp>
      <p:sp>
        <p:nvSpPr>
          <p:cNvPr id="9" name="Content Placeholder 1"/>
          <p:cNvSpPr txBox="1">
            <a:spLocks/>
          </p:cNvSpPr>
          <p:nvPr/>
        </p:nvSpPr>
        <p:spPr>
          <a:xfrm>
            <a:off x="92392" y="1412776"/>
            <a:ext cx="8927976" cy="5096596"/>
          </a:xfrm>
          <a:prstGeom prst="rect">
            <a:avLst/>
          </a:prstGeom>
        </p:spPr>
        <p:txBody>
          <a:bodyPr vert="horz" lIns="91440" tIns="45720" rIns="91440" bIns="45720" rtlCol="0">
            <a:noAutofit/>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342900" indent="-342900">
              <a:buFont typeface="Arial" pitchFamily="34" charset="0"/>
              <a:buChar char="•"/>
            </a:pPr>
            <a:r>
              <a:rPr lang="en-GB" dirty="0" smtClean="0"/>
              <a:t>Review of possible philosophies</a:t>
            </a:r>
          </a:p>
          <a:p>
            <a:pPr marL="342900" indent="-342900">
              <a:buFont typeface="Arial" pitchFamily="34" charset="0"/>
              <a:buChar char="•"/>
            </a:pPr>
            <a:r>
              <a:rPr lang="en-GB" dirty="0" smtClean="0"/>
              <a:t>Adoption of a pragmatic paradigm</a:t>
            </a:r>
          </a:p>
          <a:p>
            <a:pPr marL="342900" indent="-342900">
              <a:buFont typeface="Arial" pitchFamily="34" charset="0"/>
              <a:buChar char="•"/>
            </a:pPr>
            <a:r>
              <a:rPr lang="en-GB" dirty="0"/>
              <a:t>U</a:t>
            </a:r>
            <a:r>
              <a:rPr lang="en-GB" dirty="0" smtClean="0"/>
              <a:t>se of mixed methods of data collection</a:t>
            </a:r>
          </a:p>
          <a:p>
            <a:pPr marL="342900" indent="-342900">
              <a:buFont typeface="Arial" pitchFamily="34" charset="0"/>
              <a:buChar char="•"/>
            </a:pPr>
            <a:r>
              <a:rPr lang="en-GB" dirty="0" smtClean="0"/>
              <a:t>Quantitative and qualitative</a:t>
            </a:r>
          </a:p>
          <a:p>
            <a:pPr marL="342900" indent="-342900">
              <a:buFont typeface="Arial" pitchFamily="34" charset="0"/>
              <a:buChar char="•"/>
            </a:pPr>
            <a:r>
              <a:rPr lang="en-GB" dirty="0" smtClean="0"/>
              <a:t>Online survey (187 recipients)</a:t>
            </a:r>
          </a:p>
          <a:p>
            <a:pPr marL="514350" lvl="1" indent="-342900"/>
            <a:r>
              <a:rPr lang="en-GB" i="1" dirty="0" smtClean="0"/>
              <a:t>Bristol Online Surveys</a:t>
            </a:r>
          </a:p>
          <a:p>
            <a:pPr marL="342900" indent="-342900">
              <a:buFont typeface="Arial" pitchFamily="34" charset="0"/>
              <a:buChar char="•"/>
            </a:pPr>
            <a:r>
              <a:rPr lang="en-GB" dirty="0" smtClean="0"/>
              <a:t>25 research interviews</a:t>
            </a:r>
          </a:p>
          <a:p>
            <a:pPr marL="514350" lvl="1" indent="-342900"/>
            <a:r>
              <a:rPr lang="en-GB" i="1" dirty="0" smtClean="0"/>
              <a:t>Face-to-Face &amp; Via Telephone/Skype</a:t>
            </a:r>
          </a:p>
          <a:p>
            <a:pPr marL="342900" indent="-342900">
              <a:buFont typeface="Arial" pitchFamily="34" charset="0"/>
              <a:buChar char="•"/>
            </a:pPr>
            <a:endParaRPr lang="en-GB" dirty="0" smtClean="0"/>
          </a:p>
        </p:txBody>
      </p:sp>
      <p:pic>
        <p:nvPicPr>
          <p:cNvPr id="3075" name="Picture 3"/>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75763" y="1566378"/>
            <a:ext cx="2740653" cy="1674843"/>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AutoShape 5"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http://www.google.co.uk/url?sa=i&amp;source=images&amp;cd=&amp;docid=5f3NdEbp0k69LM&amp;tbnid=N1ms6jXdZPPLnM:&amp;ved=0CAUQjBw&amp;url=http%3A%2F%2Fbluejeans.com%2Fsites%2Fdefault%2Ffiles%2Fuploaded_images%2FFace%2520to%2520Face%2520Meetings.png&amp;ei=nNnGUrDmGMmy0AWS0oAY&amp;psig=AFQjCNG1LaO6yB5GON76Tr2mSrQVOI_ntQ&amp;ust=138884994852665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04048" y="3535497"/>
            <a:ext cx="1872208" cy="1789141"/>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860032" y="1412776"/>
            <a:ext cx="4103439" cy="47525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12" name="Rounded Rectangle 11"/>
          <p:cNvSpPr/>
          <p:nvPr/>
        </p:nvSpPr>
        <p:spPr>
          <a:xfrm>
            <a:off x="4928827" y="5589240"/>
            <a:ext cx="3960440"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a:t>McNamara, T. F. (2003). Tearing us apart again: The paradigm wars and the search for validity </a:t>
            </a:r>
            <a:r>
              <a:rPr lang="en-GB" sz="1100" dirty="0" err="1"/>
              <a:t>Eurosla</a:t>
            </a:r>
            <a:r>
              <a:rPr lang="en-GB" sz="1100" dirty="0"/>
              <a:t> Yearbook, 3, 229-238.</a:t>
            </a:r>
          </a:p>
        </p:txBody>
      </p:sp>
      <p:sp>
        <p:nvSpPr>
          <p:cNvPr id="15" name="Rounded Rectangle 14"/>
          <p:cNvSpPr/>
          <p:nvPr/>
        </p:nvSpPr>
        <p:spPr>
          <a:xfrm>
            <a:off x="4939816" y="4791562"/>
            <a:ext cx="3938463" cy="737325"/>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err="1"/>
              <a:t>Guba</a:t>
            </a:r>
            <a:r>
              <a:rPr lang="en-GB" sz="1100" dirty="0"/>
              <a:t>, E. G., &amp; Lincoln, Y. S. (2005). Controversies, Contradictions, Confluences. In N. K. </a:t>
            </a:r>
            <a:r>
              <a:rPr lang="en-GB" sz="1100" dirty="0" err="1"/>
              <a:t>Denzin</a:t>
            </a:r>
            <a:r>
              <a:rPr lang="en-GB" sz="1100" dirty="0"/>
              <a:t> &amp; Y. S. Lincoln (Eds.), The Sage handbook of qualitative research (3rd ed., pp. 200-201). Thousand Oaks, Calif.; London: Sage. </a:t>
            </a:r>
          </a:p>
        </p:txBody>
      </p:sp>
      <p:sp>
        <p:nvSpPr>
          <p:cNvPr id="17" name="Rounded Rectangle 16"/>
          <p:cNvSpPr/>
          <p:nvPr/>
        </p:nvSpPr>
        <p:spPr>
          <a:xfrm>
            <a:off x="4939816" y="4227154"/>
            <a:ext cx="3938463" cy="50405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200" dirty="0"/>
              <a:t>Greene, J. C. (2008). Mixed methods in social inquiry. San Francisco, Calif.: </a:t>
            </a:r>
            <a:r>
              <a:rPr lang="en-GB" sz="1200" dirty="0" err="1"/>
              <a:t>Jossey</a:t>
            </a:r>
            <a:r>
              <a:rPr lang="en-GB" sz="1200" dirty="0"/>
              <a:t>-Bass ; Chichester : John Wiley </a:t>
            </a:r>
            <a:r>
              <a:rPr lang="en-GB" sz="1200" dirty="0" smtClean="0"/>
              <a:t>[</a:t>
            </a:r>
            <a:endParaRPr lang="en-GB" sz="1200" dirty="0"/>
          </a:p>
        </p:txBody>
      </p:sp>
      <p:sp>
        <p:nvSpPr>
          <p:cNvPr id="20" name="Rounded Rectangle 19"/>
          <p:cNvSpPr/>
          <p:nvPr/>
        </p:nvSpPr>
        <p:spPr>
          <a:xfrm>
            <a:off x="4932040" y="2919436"/>
            <a:ext cx="3954015" cy="693130"/>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a:t>Duff, P. (2002). Research approaches in applied linguistics. In R. B. Kaplan (Ed.), The Oxford handbook of applied linguistics (pp. xxvii, 641 p.). Oxford: Oxford University Press.</a:t>
            </a:r>
          </a:p>
        </p:txBody>
      </p:sp>
      <p:sp>
        <p:nvSpPr>
          <p:cNvPr id="21" name="Rounded Rectangle 20"/>
          <p:cNvSpPr/>
          <p:nvPr/>
        </p:nvSpPr>
        <p:spPr>
          <a:xfrm>
            <a:off x="4928827" y="2272804"/>
            <a:ext cx="3960440" cy="586280"/>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err="1"/>
              <a:t>Dörnyei</a:t>
            </a:r>
            <a:r>
              <a:rPr lang="en-GB" sz="1100" dirty="0"/>
              <a:t>, Z. (2007). Research methods in applied linguistics: quantitative, qualitative, and mixed methodologies. Oxford: Oxford University Press.</a:t>
            </a:r>
          </a:p>
        </p:txBody>
      </p:sp>
      <p:sp>
        <p:nvSpPr>
          <p:cNvPr id="23" name="Rounded Rectangle 22"/>
          <p:cNvSpPr/>
          <p:nvPr/>
        </p:nvSpPr>
        <p:spPr>
          <a:xfrm>
            <a:off x="4928827" y="3672918"/>
            <a:ext cx="3960440" cy="493884"/>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err="1"/>
              <a:t>Gorard</a:t>
            </a:r>
            <a:r>
              <a:rPr lang="en-GB" sz="1100" dirty="0"/>
              <a:t>, S. (2001). Quantitative methods in educational research : the role of numbers made easy. London: Continuum.</a:t>
            </a:r>
          </a:p>
        </p:txBody>
      </p:sp>
      <p:sp>
        <p:nvSpPr>
          <p:cNvPr id="25" name="Rounded Rectangle 24"/>
          <p:cNvSpPr/>
          <p:nvPr/>
        </p:nvSpPr>
        <p:spPr>
          <a:xfrm>
            <a:off x="4928827" y="1500756"/>
            <a:ext cx="3960440" cy="711696"/>
          </a:xfrm>
          <a:prstGeom prst="roundRect">
            <a:avLst/>
          </a:prstGeom>
          <a:solidFill>
            <a:srgbClr val="4BACC6">
              <a:alpha val="25098"/>
            </a:srgbClr>
          </a:solidFill>
        </p:spPr>
        <p:style>
          <a:lnRef idx="3">
            <a:schemeClr val="lt1"/>
          </a:lnRef>
          <a:fillRef idx="1">
            <a:schemeClr val="accent5"/>
          </a:fillRef>
          <a:effectRef idx="1">
            <a:schemeClr val="accent5"/>
          </a:effectRef>
          <a:fontRef idx="minor">
            <a:schemeClr val="lt1"/>
          </a:fontRef>
        </p:style>
        <p:txBody>
          <a:bodyPr rtlCol="0" anchor="ctr"/>
          <a:lstStyle/>
          <a:p>
            <a:r>
              <a:rPr lang="en-GB" sz="1100" dirty="0" err="1"/>
              <a:t>Datta</a:t>
            </a:r>
            <a:r>
              <a:rPr lang="en-GB" sz="1100" dirty="0"/>
              <a:t>, L. (1994). Paradigm </a:t>
            </a:r>
            <a:r>
              <a:rPr lang="en-GB" sz="1100" dirty="0" err="1"/>
              <a:t>wars:A</a:t>
            </a:r>
            <a:r>
              <a:rPr lang="en-GB" sz="1100" dirty="0"/>
              <a:t> basis for peaceful co-existence and beyond. In C. S. </a:t>
            </a:r>
            <a:r>
              <a:rPr lang="en-GB" sz="1100" dirty="0" err="1"/>
              <a:t>Reichardt</a:t>
            </a:r>
            <a:r>
              <a:rPr lang="en-GB" sz="1100" dirty="0"/>
              <a:t> &amp; S. F. Rallis (Eds.), The Qualitative Quantitative Debate: New perspectives (Vol. 61, pp. 85-91). San Francisco, CA: </a:t>
            </a:r>
            <a:r>
              <a:rPr lang="en-GB" sz="1100" dirty="0" err="1"/>
              <a:t>Jossey</a:t>
            </a:r>
            <a:r>
              <a:rPr lang="en-GB" sz="1100" dirty="0"/>
              <a:t>-Bass. </a:t>
            </a:r>
          </a:p>
        </p:txBody>
      </p:sp>
      <p:sp>
        <p:nvSpPr>
          <p:cNvPr id="22" name="Round Diagonal Corner Rectangle 21"/>
          <p:cNvSpPr/>
          <p:nvPr/>
        </p:nvSpPr>
        <p:spPr>
          <a:xfrm>
            <a:off x="206400" y="4599130"/>
            <a:ext cx="4212592" cy="2070230"/>
          </a:xfrm>
          <a:prstGeom prst="round2Diag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285750" indent="-285750">
              <a:buFont typeface="Arial" panose="020B0604020202020204" pitchFamily="34" charset="0"/>
              <a:buChar char="•"/>
            </a:pP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b="1" dirty="0" smtClean="0">
                <a:solidFill>
                  <a:schemeClr val="bg2">
                    <a:lumMod val="50000"/>
                  </a:schemeClr>
                </a:solidFill>
                <a:effectLst>
                  <a:outerShdw blurRad="38100" dist="38100" dir="2700000" algn="tl">
                    <a:srgbClr val="000000">
                      <a:alpha val="43137"/>
                    </a:srgbClr>
                  </a:outerShdw>
                </a:effectLst>
              </a:rPr>
              <a:t>Relevance to IFP</a:t>
            </a:r>
            <a:endParaRPr lang="en-GB" sz="1600" dirty="0" smtClean="0"/>
          </a:p>
          <a:p>
            <a:pPr marL="285750" indent="-285750">
              <a:buFont typeface="Arial" panose="020B0604020202020204" pitchFamily="34" charset="0"/>
              <a:buChar char="•"/>
            </a:pPr>
            <a:r>
              <a:rPr lang="en-GB" sz="1600" dirty="0"/>
              <a:t>Methodology aligns with cross-curricular nature of </a:t>
            </a:r>
            <a:r>
              <a:rPr lang="en-GB" sz="1600" dirty="0" smtClean="0"/>
              <a:t>IFPs</a:t>
            </a:r>
          </a:p>
          <a:p>
            <a:pPr marL="285750" indent="-285750">
              <a:buFont typeface="Arial" panose="020B0604020202020204" pitchFamily="34" charset="0"/>
              <a:buChar char="•"/>
            </a:pPr>
            <a:r>
              <a:rPr lang="en-GB" sz="1600" dirty="0" smtClean="0"/>
              <a:t>High number of research respondents likely to be engaged in IFP provision</a:t>
            </a:r>
          </a:p>
          <a:p>
            <a:pPr marL="285750" indent="-285750">
              <a:buFont typeface="Arial" panose="020B0604020202020204" pitchFamily="34" charset="0"/>
              <a:buChar char="•"/>
            </a:pPr>
            <a:r>
              <a:rPr lang="en-GB" sz="1600" dirty="0" smtClean="0"/>
              <a:t>Outcomes likely to be relevant to IFP practitioners</a:t>
            </a:r>
            <a:r>
              <a:rPr lang="en-GB" dirty="0" smtClean="0"/>
              <a:t/>
            </a:r>
            <a:br>
              <a:rPr lang="en-GB" dirty="0" smtClean="0"/>
            </a:br>
            <a:endParaRPr lang="en-GB" dirty="0" smtClean="0"/>
          </a:p>
          <a:p>
            <a:pPr algn="ctr"/>
            <a:endParaRPr lang="en-GB" dirty="0"/>
          </a:p>
          <a:p>
            <a:pPr algn="ctr"/>
            <a:endParaRPr lang="en-GB" dirty="0" smtClean="0"/>
          </a:p>
          <a:p>
            <a:pPr algn="ctr"/>
            <a:endParaRPr lang="en-GB" dirty="0"/>
          </a:p>
          <a:p>
            <a:pPr algn="ctr"/>
            <a:endParaRPr lang="en-GB" dirty="0"/>
          </a:p>
        </p:txBody>
      </p:sp>
    </p:spTree>
    <p:extLst>
      <p:ext uri="{BB962C8B-B14F-4D97-AF65-F5344CB8AC3E}">
        <p14:creationId xmlns:p14="http://schemas.microsoft.com/office/powerpoint/2010/main" val="4181119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7" grpId="0" animBg="1"/>
      <p:bldP spid="20" grpId="0" animBg="1"/>
      <p:bldP spid="21" grpId="0" animBg="1"/>
      <p:bldP spid="23" grpId="0" animBg="1"/>
      <p:bldP spid="25"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6396" t="1308" r="2140" b="78321"/>
          <a:stretch/>
        </p:blipFill>
        <p:spPr bwMode="auto">
          <a:xfrm>
            <a:off x="1401687" y="1308547"/>
            <a:ext cx="3952800" cy="1281113"/>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Grp="1" noChangeAspect="1" noChangeArrowheads="1"/>
          </p:cNvPicPr>
          <p:nvPr>
            <p:ph sz="quarter" idx="13"/>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6396" t="28418" r="2140" b="44472"/>
          <a:stretch/>
        </p:blipFill>
        <p:spPr bwMode="auto">
          <a:xfrm>
            <a:off x="1401687" y="2678117"/>
            <a:ext cx="3952851" cy="1700799"/>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6138" t="61421" r="2398" b="7001"/>
          <a:stretch/>
        </p:blipFill>
        <p:spPr bwMode="auto">
          <a:xfrm>
            <a:off x="1401687" y="4467373"/>
            <a:ext cx="3952800" cy="1981151"/>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394" t="61421" r="82974" b="7001"/>
          <a:stretch/>
        </p:blipFill>
        <p:spPr bwMode="auto">
          <a:xfrm>
            <a:off x="462903" y="4467373"/>
            <a:ext cx="866776" cy="1985963"/>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394" t="27728" r="82974" b="45403"/>
          <a:stretch/>
        </p:blipFill>
        <p:spPr bwMode="auto">
          <a:xfrm>
            <a:off x="462903" y="2683657"/>
            <a:ext cx="866776" cy="1689719"/>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394" t="542" r="82974" b="79087"/>
          <a:stretch/>
        </p:blipFill>
        <p:spPr bwMode="auto">
          <a:xfrm>
            <a:off x="462903" y="1308547"/>
            <a:ext cx="866776" cy="1281113"/>
          </a:xfrm>
          <a:prstGeom prst="rect">
            <a:avLst/>
          </a:prstGeom>
          <a:noFill/>
          <a:ln>
            <a:noFill/>
          </a:ln>
          <a:effectLst>
            <a:glow rad="635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84168" y="1268760"/>
            <a:ext cx="2520280" cy="1492716"/>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 	</a:t>
            </a:r>
          </a:p>
          <a:p>
            <a:r>
              <a:rPr lang="en-GB" sz="1100" dirty="0"/>
              <a:t>	</a:t>
            </a:r>
          </a:p>
          <a:p>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p>
          <a:p>
            <a:r>
              <a:rPr lang="en-GB" dirty="0"/>
              <a:t>	</a:t>
            </a:r>
          </a:p>
          <a:p>
            <a:endParaRPr lang="en-GB" dirty="0"/>
          </a:p>
        </p:txBody>
      </p:sp>
      <p:sp>
        <p:nvSpPr>
          <p:cNvPr id="12" name="Title 2"/>
          <p:cNvSpPr txBox="1">
            <a:spLocks/>
          </p:cNvSpPr>
          <p:nvPr/>
        </p:nvSpPr>
        <p:spPr>
          <a:xfrm>
            <a:off x="563448" y="300435"/>
            <a:ext cx="8113008" cy="1066800"/>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GB" dirty="0" smtClean="0"/>
              <a:t>Questionnaire Structure</a:t>
            </a:r>
            <a:endParaRPr lang="en-GB" dirty="0"/>
          </a:p>
        </p:txBody>
      </p:sp>
      <p:pic>
        <p:nvPicPr>
          <p:cNvPr id="1026" name="Picture 2"/>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21060157">
            <a:off x="6143757" y="4779088"/>
            <a:ext cx="2616390" cy="107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1393" y="5605611"/>
            <a:ext cx="1866900" cy="84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940152" y="1071021"/>
            <a:ext cx="2952328" cy="4878259"/>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Training, skills, strengths and weaknesses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Approaches </a:t>
            </a:r>
            <a:r>
              <a:rPr lang="en-GB" sz="1100" dirty="0">
                <a:latin typeface="Arial" panose="020B0604020202020204" pitchFamily="34" charset="0"/>
                <a:cs typeface="Arial" panose="020B0604020202020204" pitchFamily="34" charset="0"/>
              </a:rPr>
              <a:t>to EAP testing and assessment design </a:t>
            </a:r>
            <a:endParaRPr lang="en-GB" sz="11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Views on/ experience of validity and reliability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Practices involving analysis and interpretation of the results and scores of EAP tests and </a:t>
            </a:r>
            <a:r>
              <a:rPr lang="en-GB" sz="1100" dirty="0" smtClean="0">
                <a:latin typeface="Arial" panose="020B0604020202020204" pitchFamily="34" charset="0"/>
                <a:cs typeface="Arial" panose="020B0604020202020204" pitchFamily="34" charset="0"/>
              </a:rPr>
              <a:t>assessments</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Consideration of ethics in EAP testing and </a:t>
            </a:r>
            <a:r>
              <a:rPr lang="en-GB" sz="1100" dirty="0" smtClean="0">
                <a:latin typeface="Arial" panose="020B0604020202020204" pitchFamily="34" charset="0"/>
                <a:cs typeface="Arial" panose="020B0604020202020204" pitchFamily="34" charset="0"/>
              </a:rPr>
              <a:t>assessment</a:t>
            </a:r>
          </a:p>
          <a:p>
            <a:pPr marL="171450" lvl="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Influence of research and other resources for the purpose of EAP testing and assessment on EAP teacher Assessment practices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p>
          <a:p>
            <a:r>
              <a:rPr lang="en-GB" sz="1100" dirty="0" smtClean="0">
                <a:latin typeface="Arial" panose="020B0604020202020204" pitchFamily="34" charset="0"/>
                <a:cs typeface="Arial" panose="020B0604020202020204" pitchFamily="34" charset="0"/>
              </a:rPr>
              <a:t/>
            </a:r>
            <a:br>
              <a:rPr lang="en-GB" sz="1100" dirty="0" smtClean="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07014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16041</TotalTime>
  <Words>3218</Words>
  <Application>Microsoft Office PowerPoint</Application>
  <PresentationFormat>On-screen Show (4:3)</PresentationFormat>
  <Paragraphs>417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Mylar</vt:lpstr>
      <vt:lpstr>      Investigating research into EAP Assessment Literacy:  implications and recommendations for  the IFP and cross-curricular collaboration </vt:lpstr>
      <vt:lpstr>Outline</vt:lpstr>
      <vt:lpstr>Defining terms &amp; setting the scene</vt:lpstr>
      <vt:lpstr>Defining terms &amp; setting the scene</vt:lpstr>
      <vt:lpstr>Research objectives </vt:lpstr>
      <vt:lpstr>Research questions</vt:lpstr>
      <vt:lpstr>Supporting literature</vt:lpstr>
      <vt:lpstr>Research design, methods &amp; analysis</vt:lpstr>
      <vt:lpstr>PowerPoint Presentation</vt:lpstr>
      <vt:lpstr>PowerPoint Presentation</vt:lpstr>
      <vt:lpstr>Research design, methods &amp; analysis</vt:lpstr>
      <vt:lpstr>Research design, methods &amp; analysis</vt:lpstr>
      <vt:lpstr>Research design, methods &amp; analysis</vt:lpstr>
      <vt:lpstr>Findings</vt:lpstr>
      <vt:lpstr>Return to research questions</vt:lpstr>
      <vt:lpstr>Limitations</vt:lpstr>
      <vt:lpstr>Recommendations &amp; Actions</vt:lpstr>
      <vt:lpstr>Recommendations &amp; Actions</vt:lpstr>
      <vt:lpstr>How could you help?</vt:lpstr>
      <vt:lpstr>Thematic Bibliographies</vt:lpstr>
      <vt:lpstr>PowerPoint Presentation</vt:lpstr>
      <vt:lpstr>PowerPoint Presentation</vt:lpstr>
      <vt:lpstr>PowerPoint Presentation</vt:lpstr>
      <vt:lpstr>PowerPoint Presentation</vt:lpstr>
      <vt:lpstr>PowerPoint Presentation</vt:lpstr>
      <vt:lpstr>Thank you I’ll be in touch after the conference a.manning@kent.ac.uk </vt:lpstr>
    </vt:vector>
  </TitlesOfParts>
  <Company>University of Kent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ASSESSMENT LITERACY</dc:title>
  <dc:creator>Anthony Manning</dc:creator>
  <cp:lastModifiedBy>Anthony Manning</cp:lastModifiedBy>
  <cp:revision>205</cp:revision>
  <cp:lastPrinted>2014-07-18T14:23:47Z</cp:lastPrinted>
  <dcterms:created xsi:type="dcterms:W3CDTF">2013-10-14T15:18:07Z</dcterms:created>
  <dcterms:modified xsi:type="dcterms:W3CDTF">2014-07-19T07:14:32Z</dcterms:modified>
</cp:coreProperties>
</file>